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76" r:id="rId3"/>
    <p:sldId id="258" r:id="rId4"/>
    <p:sldId id="277" r:id="rId5"/>
    <p:sldId id="275" r:id="rId6"/>
    <p:sldId id="257" r:id="rId7"/>
    <p:sldId id="278" r:id="rId8"/>
    <p:sldId id="270" r:id="rId9"/>
    <p:sldId id="259" r:id="rId10"/>
    <p:sldId id="261" r:id="rId11"/>
    <p:sldId id="264" r:id="rId12"/>
    <p:sldId id="265" r:id="rId13"/>
    <p:sldId id="262" r:id="rId14"/>
    <p:sldId id="269" r:id="rId15"/>
    <p:sldId id="272" r:id="rId16"/>
    <p:sldId id="271" r:id="rId17"/>
    <p:sldId id="263" r:id="rId18"/>
    <p:sldId id="279" r:id="rId19"/>
    <p:sldId id="280" r:id="rId20"/>
    <p:sldId id="281" r:id="rId21"/>
    <p:sldId id="282" r:id="rId22"/>
    <p:sldId id="283" r:id="rId23"/>
    <p:sldId id="286" r:id="rId24"/>
    <p:sldId id="292" r:id="rId25"/>
    <p:sldId id="293" r:id="rId26"/>
    <p:sldId id="294" r:id="rId27"/>
    <p:sldId id="295" r:id="rId28"/>
    <p:sldId id="296" r:id="rId29"/>
    <p:sldId id="297" r:id="rId30"/>
    <p:sldId id="299" r:id="rId31"/>
    <p:sldId id="289" r:id="rId32"/>
    <p:sldId id="290" r:id="rId33"/>
    <p:sldId id="291" r:id="rId34"/>
    <p:sldId id="287" r:id="rId35"/>
    <p:sldId id="288" r:id="rId36"/>
    <p:sldId id="284" r:id="rId37"/>
    <p:sldId id="285" r:id="rId38"/>
    <p:sldId id="300"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1944" y="-31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849562"/>
          </a:xfrm>
        </p:spPr>
        <p:txBody>
          <a:bodyPr>
            <a:normAutofit fontScale="90000"/>
          </a:bodyPr>
          <a:lstStyle/>
          <a:p>
            <a:r>
              <a:rPr lang="tr-TR" b="1" dirty="0" smtClean="0"/>
              <a:t>Maymun Çiçeği, Kızamık ve Su Çiçeği Hastalıklarının Derin Öğrenme Yöntemleriyle Sınıflandırılması</a:t>
            </a:r>
            <a:r>
              <a:rPr lang="en-US" dirty="0" smtClean="0"/>
              <a:t/>
            </a:r>
            <a:br>
              <a:rPr lang="en-US" dirty="0" smtClean="0"/>
            </a:br>
            <a:r>
              <a:rPr lang="en-US" dirty="0" smtClean="0"/>
              <a:t> </a:t>
            </a:r>
            <a:endParaRPr lang="en-US" dirty="0"/>
          </a:p>
        </p:txBody>
      </p:sp>
      <p:pic>
        <p:nvPicPr>
          <p:cNvPr id="4" name="Picture 3" descr="108.PNG"/>
          <p:cNvPicPr>
            <a:picLocks noChangeAspect="1"/>
          </p:cNvPicPr>
          <p:nvPr/>
        </p:nvPicPr>
        <p:blipFill>
          <a:blip r:embed="rId2" cstate="print"/>
          <a:stretch>
            <a:fillRect/>
          </a:stretch>
        </p:blipFill>
        <p:spPr>
          <a:xfrm rot="5400000">
            <a:off x="2938639" y="1861961"/>
            <a:ext cx="3067478" cy="559195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3.PNG"/>
          <p:cNvPicPr>
            <a:picLocks noGrp="1" noChangeAspect="1"/>
          </p:cNvPicPr>
          <p:nvPr>
            <p:ph idx="1"/>
          </p:nvPr>
        </p:nvPicPr>
        <p:blipFill>
          <a:blip r:embed="rId2" cstate="print"/>
          <a:stretch>
            <a:fillRect/>
          </a:stretch>
        </p:blipFill>
        <p:spPr>
          <a:xfrm>
            <a:off x="1066800" y="1219200"/>
            <a:ext cx="7288685" cy="3868168"/>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99.jpg"/>
          <p:cNvPicPr>
            <a:picLocks noGrp="1" noChangeAspect="1"/>
          </p:cNvPicPr>
          <p:nvPr>
            <p:ph idx="1"/>
          </p:nvPr>
        </p:nvPicPr>
        <p:blipFill>
          <a:blip r:embed="rId2" cstate="print"/>
          <a:stretch>
            <a:fillRect/>
          </a:stretch>
        </p:blipFill>
        <p:spPr>
          <a:xfrm>
            <a:off x="1143000" y="1066800"/>
            <a:ext cx="6872759" cy="4525963"/>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PNG"/>
          <p:cNvPicPr>
            <a:picLocks noGrp="1" noChangeAspect="1"/>
          </p:cNvPicPr>
          <p:nvPr>
            <p:ph idx="1"/>
          </p:nvPr>
        </p:nvPicPr>
        <p:blipFill>
          <a:blip r:embed="rId2" cstate="print"/>
          <a:stretch>
            <a:fillRect/>
          </a:stretch>
        </p:blipFill>
        <p:spPr>
          <a:xfrm rot="5400000">
            <a:off x="585646" y="-585646"/>
            <a:ext cx="3354671" cy="4525963"/>
          </a:xfrm>
        </p:spPr>
      </p:pic>
      <p:pic>
        <p:nvPicPr>
          <p:cNvPr id="5" name="Picture 4" descr="7.PNG"/>
          <p:cNvPicPr>
            <a:picLocks noChangeAspect="1"/>
          </p:cNvPicPr>
          <p:nvPr/>
        </p:nvPicPr>
        <p:blipFill>
          <a:blip r:embed="rId3" cstate="print"/>
          <a:stretch>
            <a:fillRect/>
          </a:stretch>
        </p:blipFill>
        <p:spPr>
          <a:xfrm>
            <a:off x="6232989" y="0"/>
            <a:ext cx="2911011" cy="6858000"/>
          </a:xfrm>
          <a:prstGeom prst="rect">
            <a:avLst/>
          </a:prstGeom>
        </p:spPr>
      </p:pic>
      <p:sp>
        <p:nvSpPr>
          <p:cNvPr id="6" name="TextBox 5"/>
          <p:cNvSpPr txBox="1"/>
          <p:nvPr/>
        </p:nvSpPr>
        <p:spPr>
          <a:xfrm>
            <a:off x="685800" y="4114800"/>
            <a:ext cx="1687834" cy="369332"/>
          </a:xfrm>
          <a:prstGeom prst="rect">
            <a:avLst/>
          </a:prstGeom>
          <a:noFill/>
        </p:spPr>
        <p:txBody>
          <a:bodyPr wrap="none" rtlCol="0">
            <a:spAutoFit/>
          </a:bodyPr>
          <a:lstStyle/>
          <a:p>
            <a:r>
              <a:rPr lang="en-US" dirty="0" smtClean="0"/>
              <a:t>1970-1979 </a:t>
            </a:r>
            <a:r>
              <a:rPr lang="en-US" dirty="0" err="1" smtClean="0"/>
              <a:t>zaire</a:t>
            </a:r>
            <a:endParaRPr lang="en-US" dirty="0"/>
          </a:p>
        </p:txBody>
      </p:sp>
      <p:sp>
        <p:nvSpPr>
          <p:cNvPr id="7" name="TextBox 6"/>
          <p:cNvSpPr txBox="1"/>
          <p:nvPr/>
        </p:nvSpPr>
        <p:spPr>
          <a:xfrm>
            <a:off x="152400" y="3352800"/>
            <a:ext cx="1254446" cy="369332"/>
          </a:xfrm>
          <a:prstGeom prst="rect">
            <a:avLst/>
          </a:prstGeom>
          <a:noFill/>
        </p:spPr>
        <p:txBody>
          <a:bodyPr wrap="none" rtlCol="0">
            <a:spAutoFit/>
          </a:bodyPr>
          <a:lstStyle/>
          <a:p>
            <a:r>
              <a:rPr lang="en-US" dirty="0" smtClean="0"/>
              <a:t>16 ay </a:t>
            </a:r>
            <a:r>
              <a:rPr lang="en-US" dirty="0" err="1" smtClean="0"/>
              <a:t>sonra</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0.PNG"/>
          <p:cNvPicPr>
            <a:picLocks noChangeAspect="1"/>
          </p:cNvPicPr>
          <p:nvPr/>
        </p:nvPicPr>
        <p:blipFill>
          <a:blip r:embed="rId2" cstate="print"/>
          <a:stretch>
            <a:fillRect/>
          </a:stretch>
        </p:blipFill>
        <p:spPr>
          <a:xfrm>
            <a:off x="5771679" y="0"/>
            <a:ext cx="3372321" cy="5630061"/>
          </a:xfrm>
          <a:prstGeom prst="rect">
            <a:avLst/>
          </a:prstGeom>
        </p:spPr>
      </p:pic>
      <p:pic>
        <p:nvPicPr>
          <p:cNvPr id="7" name="Picture 6" descr="17.PNG"/>
          <p:cNvPicPr>
            <a:picLocks noChangeAspect="1"/>
          </p:cNvPicPr>
          <p:nvPr/>
        </p:nvPicPr>
        <p:blipFill>
          <a:blip r:embed="rId3" cstate="print"/>
          <a:stretch>
            <a:fillRect/>
          </a:stretch>
        </p:blipFill>
        <p:spPr>
          <a:xfrm>
            <a:off x="228600" y="304800"/>
            <a:ext cx="4342857" cy="248571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03.PNG"/>
          <p:cNvPicPr/>
          <p:nvPr/>
        </p:nvPicPr>
        <p:blipFill>
          <a:blip r:embed="rId2" cstate="print"/>
          <a:stretch>
            <a:fillRect/>
          </a:stretch>
        </p:blipFill>
        <p:spPr>
          <a:xfrm>
            <a:off x="1295400" y="990600"/>
            <a:ext cx="6019800" cy="4114799"/>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00.PNG"/>
          <p:cNvPicPr>
            <a:picLocks noChangeAspect="1"/>
          </p:cNvPicPr>
          <p:nvPr/>
        </p:nvPicPr>
        <p:blipFill>
          <a:blip r:embed="rId2" cstate="print"/>
          <a:stretch>
            <a:fillRect/>
          </a:stretch>
        </p:blipFill>
        <p:spPr>
          <a:xfrm>
            <a:off x="0" y="0"/>
            <a:ext cx="9088119" cy="2705478"/>
          </a:xfrm>
          <a:prstGeom prst="rect">
            <a:avLst/>
          </a:prstGeom>
        </p:spPr>
      </p:pic>
      <p:pic>
        <p:nvPicPr>
          <p:cNvPr id="5" name="Picture 4" descr="101.PNG"/>
          <p:cNvPicPr>
            <a:picLocks noChangeAspect="1"/>
          </p:cNvPicPr>
          <p:nvPr/>
        </p:nvPicPr>
        <p:blipFill>
          <a:blip r:embed="rId3" cstate="print"/>
          <a:stretch>
            <a:fillRect/>
          </a:stretch>
        </p:blipFill>
        <p:spPr>
          <a:xfrm>
            <a:off x="2438400" y="4800313"/>
            <a:ext cx="4534533" cy="2057687"/>
          </a:xfrm>
          <a:prstGeom prst="rect">
            <a:avLst/>
          </a:prstGeom>
        </p:spPr>
      </p:pic>
      <p:pic>
        <p:nvPicPr>
          <p:cNvPr id="6" name="Picture 5" descr="102.PNG"/>
          <p:cNvPicPr>
            <a:picLocks noChangeAspect="1"/>
          </p:cNvPicPr>
          <p:nvPr/>
        </p:nvPicPr>
        <p:blipFill>
          <a:blip r:embed="rId4" cstate="print"/>
          <a:stretch>
            <a:fillRect/>
          </a:stretch>
        </p:blipFill>
        <p:spPr>
          <a:xfrm>
            <a:off x="6933891" y="4847944"/>
            <a:ext cx="2210109" cy="2010056"/>
          </a:xfrm>
          <a:prstGeom prst="rect">
            <a:avLst/>
          </a:prstGeom>
        </p:spPr>
      </p:pic>
      <p:sp>
        <p:nvSpPr>
          <p:cNvPr id="7" name="Rectangle 6"/>
          <p:cNvSpPr/>
          <p:nvPr/>
        </p:nvSpPr>
        <p:spPr>
          <a:xfrm>
            <a:off x="228600" y="2895600"/>
            <a:ext cx="4319196" cy="369332"/>
          </a:xfrm>
          <a:prstGeom prst="rect">
            <a:avLst/>
          </a:prstGeom>
        </p:spPr>
        <p:txBody>
          <a:bodyPr wrap="none">
            <a:spAutoFit/>
          </a:bodyPr>
          <a:lstStyle/>
          <a:p>
            <a:r>
              <a:rPr lang="en-US" dirty="0" err="1" smtClean="0"/>
              <a:t>Orta</a:t>
            </a:r>
            <a:r>
              <a:rPr lang="en-US" dirty="0" smtClean="0"/>
              <a:t> </a:t>
            </a:r>
            <a:r>
              <a:rPr lang="en-US" dirty="0" err="1" smtClean="0"/>
              <a:t>Afrika</a:t>
            </a:r>
            <a:r>
              <a:rPr lang="en-US" dirty="0" smtClean="0"/>
              <a:t> </a:t>
            </a:r>
            <a:r>
              <a:rPr lang="en-US" dirty="0" err="1" smtClean="0"/>
              <a:t>Cumhuriyeti</a:t>
            </a:r>
            <a:r>
              <a:rPr lang="en-US" dirty="0" smtClean="0"/>
              <a:t>. </a:t>
            </a:r>
            <a:r>
              <a:rPr lang="en-US" dirty="0" err="1" smtClean="0"/>
              <a:t>papüler</a:t>
            </a:r>
            <a:r>
              <a:rPr lang="en-US" dirty="0" smtClean="0"/>
              <a:t> </a:t>
            </a:r>
            <a:r>
              <a:rPr lang="en-US" dirty="0" err="1" smtClean="0"/>
              <a:t>lezyonlar</a:t>
            </a:r>
            <a:r>
              <a:rPr lang="en-US" dirty="0" smtClean="0"/>
              <a:t> </a:t>
            </a:r>
            <a:endParaRPr lang="en-US" dirty="0"/>
          </a:p>
        </p:txBody>
      </p:sp>
      <p:pic>
        <p:nvPicPr>
          <p:cNvPr id="8" name="Picture 7" descr="3.PNG"/>
          <p:cNvPicPr>
            <a:picLocks noChangeAspect="1"/>
          </p:cNvPicPr>
          <p:nvPr/>
        </p:nvPicPr>
        <p:blipFill>
          <a:blip r:embed="rId5" cstate="print"/>
          <a:stretch>
            <a:fillRect/>
          </a:stretch>
        </p:blipFill>
        <p:spPr>
          <a:xfrm>
            <a:off x="0" y="4714480"/>
            <a:ext cx="2266213" cy="214352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PNG"/>
          <p:cNvPicPr>
            <a:picLocks noGrp="1" noChangeAspect="1"/>
          </p:cNvPicPr>
          <p:nvPr>
            <p:ph idx="1"/>
          </p:nvPr>
        </p:nvPicPr>
        <p:blipFill>
          <a:blip r:embed="rId2" cstate="print"/>
          <a:stretch>
            <a:fillRect/>
          </a:stretch>
        </p:blipFill>
        <p:spPr>
          <a:xfrm>
            <a:off x="685800" y="-27394"/>
            <a:ext cx="5638800" cy="5645150"/>
          </a:xfrm>
        </p:spPr>
      </p:pic>
      <p:sp>
        <p:nvSpPr>
          <p:cNvPr id="3" name="TextBox 2"/>
          <p:cNvSpPr txBox="1"/>
          <p:nvPr/>
        </p:nvSpPr>
        <p:spPr>
          <a:xfrm>
            <a:off x="304800" y="5638800"/>
            <a:ext cx="7329251" cy="646331"/>
          </a:xfrm>
          <a:prstGeom prst="rect">
            <a:avLst/>
          </a:prstGeom>
          <a:noFill/>
        </p:spPr>
        <p:txBody>
          <a:bodyPr wrap="none" rtlCol="0">
            <a:spAutoFit/>
          </a:bodyPr>
          <a:lstStyle/>
          <a:p>
            <a:r>
              <a:rPr lang="en-US" sz="900" dirty="0" smtClean="0"/>
              <a:t>Index </a:t>
            </a:r>
            <a:r>
              <a:rPr lang="en-US" sz="900" dirty="0" err="1" smtClean="0"/>
              <a:t>case:belirli</a:t>
            </a:r>
            <a:r>
              <a:rPr lang="en-US" sz="900" dirty="0" smtClean="0"/>
              <a:t> </a:t>
            </a:r>
            <a:r>
              <a:rPr lang="en-US" sz="900" dirty="0" err="1" smtClean="0"/>
              <a:t>bir</a:t>
            </a:r>
            <a:r>
              <a:rPr lang="en-US" sz="900" dirty="0" smtClean="0"/>
              <a:t> </a:t>
            </a:r>
            <a:r>
              <a:rPr lang="en-US" sz="900" dirty="0" err="1" smtClean="0"/>
              <a:t>ilgili</a:t>
            </a:r>
            <a:r>
              <a:rPr lang="en-US" sz="900" dirty="0" smtClean="0"/>
              <a:t> </a:t>
            </a:r>
            <a:r>
              <a:rPr lang="en-US" sz="900" dirty="0" err="1" smtClean="0"/>
              <a:t>vakalar</a:t>
            </a:r>
            <a:r>
              <a:rPr lang="en-US" sz="900" dirty="0" smtClean="0"/>
              <a:t> </a:t>
            </a:r>
            <a:r>
              <a:rPr lang="en-US" sz="900" dirty="0" err="1" smtClean="0"/>
              <a:t>grubunda</a:t>
            </a:r>
            <a:r>
              <a:rPr lang="en-US" sz="900" dirty="0" smtClean="0"/>
              <a:t> </a:t>
            </a:r>
            <a:r>
              <a:rPr lang="en-US" sz="900" dirty="0" err="1" smtClean="0"/>
              <a:t>tespit</a:t>
            </a:r>
            <a:r>
              <a:rPr lang="en-US" sz="900" dirty="0" smtClean="0"/>
              <a:t> </a:t>
            </a:r>
            <a:r>
              <a:rPr lang="en-US" sz="900" dirty="0" err="1" smtClean="0"/>
              <a:t>edilen</a:t>
            </a:r>
            <a:r>
              <a:rPr lang="en-US" sz="900" dirty="0" smtClean="0"/>
              <a:t> ilk </a:t>
            </a:r>
            <a:r>
              <a:rPr lang="en-US" sz="900" dirty="0" err="1" smtClean="0"/>
              <a:t>vaka</a:t>
            </a:r>
            <a:endParaRPr lang="en-US" sz="900" dirty="0" smtClean="0"/>
          </a:p>
          <a:p>
            <a:r>
              <a:rPr lang="en-US" sz="900" dirty="0" smtClean="0"/>
              <a:t>Isolated: </a:t>
            </a:r>
            <a:r>
              <a:rPr lang="en-US" sz="900" dirty="0" err="1" smtClean="0"/>
              <a:t>mahsur</a:t>
            </a:r>
            <a:r>
              <a:rPr lang="en-US" sz="900" dirty="0" smtClean="0"/>
              <a:t> </a:t>
            </a:r>
            <a:r>
              <a:rPr lang="en-US" sz="900" dirty="0" err="1" smtClean="0"/>
              <a:t>kalan</a:t>
            </a:r>
            <a:endParaRPr lang="en-US" sz="900" dirty="0" smtClean="0"/>
          </a:p>
          <a:p>
            <a:r>
              <a:rPr lang="en-US" sz="900" dirty="0" err="1" smtClean="0"/>
              <a:t>Hasta</a:t>
            </a:r>
            <a:r>
              <a:rPr lang="en-US" sz="900" dirty="0" smtClean="0"/>
              <a:t> 3 (2018), </a:t>
            </a:r>
            <a:r>
              <a:rPr lang="en-US" sz="900" dirty="0" err="1" smtClean="0"/>
              <a:t>kızarıklık</a:t>
            </a:r>
            <a:r>
              <a:rPr lang="en-US" sz="900" dirty="0" smtClean="0"/>
              <a:t> </a:t>
            </a:r>
            <a:r>
              <a:rPr lang="en-US" sz="900" dirty="0" err="1" smtClean="0"/>
              <a:t>geliştiren</a:t>
            </a:r>
            <a:r>
              <a:rPr lang="en-US" sz="900" dirty="0" smtClean="0"/>
              <a:t> </a:t>
            </a:r>
            <a:r>
              <a:rPr lang="en-US" sz="900" dirty="0" err="1" smtClean="0"/>
              <a:t>bir</a:t>
            </a:r>
            <a:r>
              <a:rPr lang="en-US" sz="900" dirty="0" smtClean="0"/>
              <a:t> </a:t>
            </a:r>
            <a:r>
              <a:rPr lang="en-US" sz="900" dirty="0" err="1" smtClean="0"/>
              <a:t>sağlık</a:t>
            </a:r>
            <a:r>
              <a:rPr lang="en-US" sz="900" dirty="0" smtClean="0"/>
              <a:t> </a:t>
            </a:r>
            <a:r>
              <a:rPr lang="en-US" sz="900" dirty="0" err="1" smtClean="0"/>
              <a:t>çalışanıydı</a:t>
            </a:r>
            <a:r>
              <a:rPr lang="en-US" sz="900" dirty="0" smtClean="0"/>
              <a:t>, </a:t>
            </a:r>
            <a:r>
              <a:rPr lang="en-US" sz="900" dirty="0" err="1" smtClean="0"/>
              <a:t>maruz</a:t>
            </a:r>
            <a:r>
              <a:rPr lang="en-US" sz="900" dirty="0" smtClean="0"/>
              <a:t> </a:t>
            </a:r>
            <a:r>
              <a:rPr lang="en-US" sz="900" dirty="0" err="1" smtClean="0"/>
              <a:t>kaldıktan</a:t>
            </a:r>
            <a:r>
              <a:rPr lang="en-US" sz="900" dirty="0" smtClean="0"/>
              <a:t> 18 </a:t>
            </a:r>
            <a:r>
              <a:rPr lang="en-US" sz="900" dirty="0" err="1" smtClean="0"/>
              <a:t>gün</a:t>
            </a:r>
            <a:r>
              <a:rPr lang="en-US" sz="900" dirty="0" smtClean="0"/>
              <a:t> </a:t>
            </a:r>
            <a:r>
              <a:rPr lang="en-US" sz="900" dirty="0" err="1" smtClean="0"/>
              <a:t>sonra</a:t>
            </a:r>
            <a:r>
              <a:rPr lang="en-US" sz="900" dirty="0" smtClean="0"/>
              <a:t> </a:t>
            </a:r>
            <a:r>
              <a:rPr lang="en-US" sz="900" dirty="0" err="1" smtClean="0"/>
              <a:t>baş</a:t>
            </a:r>
            <a:r>
              <a:rPr lang="en-US" sz="900" dirty="0" smtClean="0"/>
              <a:t> </a:t>
            </a:r>
            <a:r>
              <a:rPr lang="en-US" sz="900" dirty="0" err="1" smtClean="0"/>
              <a:t>ağrısı</a:t>
            </a:r>
            <a:r>
              <a:rPr lang="en-US" sz="900" dirty="0" smtClean="0"/>
              <a:t> </a:t>
            </a:r>
            <a:r>
              <a:rPr lang="en-US" sz="900" dirty="0" err="1" smtClean="0"/>
              <a:t>ve</a:t>
            </a:r>
            <a:r>
              <a:rPr lang="en-US" sz="900" dirty="0" smtClean="0"/>
              <a:t> </a:t>
            </a:r>
            <a:r>
              <a:rPr lang="en-US" sz="900" dirty="0" err="1" smtClean="0"/>
              <a:t>boğaz</a:t>
            </a:r>
            <a:r>
              <a:rPr lang="en-US" sz="900" dirty="0" smtClean="0"/>
              <a:t> </a:t>
            </a:r>
            <a:r>
              <a:rPr lang="en-US" sz="900" dirty="0" err="1" smtClean="0"/>
              <a:t>ağrısı</a:t>
            </a:r>
            <a:r>
              <a:rPr lang="en-US" sz="900" dirty="0" smtClean="0"/>
              <a:t> </a:t>
            </a:r>
            <a:r>
              <a:rPr lang="en-US" sz="900" dirty="0" err="1" smtClean="0"/>
              <a:t>hasta</a:t>
            </a:r>
            <a:r>
              <a:rPr lang="en-US" sz="900" dirty="0" smtClean="0"/>
              <a:t> 2 (2018), </a:t>
            </a:r>
            <a:r>
              <a:rPr lang="en-US" sz="900" dirty="0" err="1" smtClean="0"/>
              <a:t>bir</a:t>
            </a:r>
            <a:r>
              <a:rPr lang="en-US" sz="900" dirty="0" smtClean="0"/>
              <a:t> </a:t>
            </a:r>
            <a:r>
              <a:rPr lang="en-US" sz="900" dirty="0" err="1" smtClean="0"/>
              <a:t>doz</a:t>
            </a:r>
            <a:r>
              <a:rPr lang="en-US" sz="900" dirty="0" smtClean="0"/>
              <a:t> </a:t>
            </a:r>
            <a:r>
              <a:rPr lang="en-US" sz="900" dirty="0" err="1" smtClean="0"/>
              <a:t>çiçek</a:t>
            </a:r>
            <a:r>
              <a:rPr lang="en-US" sz="900" dirty="0" smtClean="0"/>
              <a:t> </a:t>
            </a:r>
            <a:r>
              <a:rPr lang="en-US" sz="900" dirty="0" err="1" smtClean="0"/>
              <a:t>hastalığı</a:t>
            </a:r>
            <a:r>
              <a:rPr lang="en-US" sz="900" dirty="0" smtClean="0"/>
              <a:t> </a:t>
            </a:r>
            <a:r>
              <a:rPr lang="en-US" sz="900" dirty="0" err="1" smtClean="0"/>
              <a:t>aşısı</a:t>
            </a:r>
            <a:r>
              <a:rPr lang="en-US" sz="900" dirty="0" smtClean="0"/>
              <a:t> </a:t>
            </a:r>
          </a:p>
          <a:p>
            <a:r>
              <a:rPr lang="en-US" sz="900" dirty="0" smtClean="0"/>
              <a:t>(</a:t>
            </a:r>
            <a:r>
              <a:rPr lang="en-US" sz="900" dirty="0" err="1" smtClean="0"/>
              <a:t>modifiye</a:t>
            </a:r>
            <a:r>
              <a:rPr lang="en-US" sz="900" dirty="0" smtClean="0"/>
              <a:t> </a:t>
            </a:r>
            <a:r>
              <a:rPr lang="en-US" sz="900" dirty="0" err="1" smtClean="0"/>
              <a:t>vaccinia</a:t>
            </a:r>
            <a:r>
              <a:rPr lang="en-US" sz="900" dirty="0" smtClean="0"/>
              <a:t> Ankara [</a:t>
            </a:r>
            <a:r>
              <a:rPr lang="en-US" sz="900" dirty="0" err="1" smtClean="0"/>
              <a:t>Imvanex</a:t>
            </a:r>
            <a:r>
              <a:rPr lang="en-US" sz="900" dirty="0" smtClean="0"/>
              <a:t>, </a:t>
            </a:r>
            <a:r>
              <a:rPr lang="en-US" sz="900" dirty="0" err="1" smtClean="0"/>
              <a:t>Bavyera</a:t>
            </a:r>
            <a:r>
              <a:rPr lang="en-US" sz="900" dirty="0" smtClean="0"/>
              <a:t> Nordic, </a:t>
            </a:r>
            <a:r>
              <a:rPr lang="en-US" sz="900" dirty="0" err="1" smtClean="0"/>
              <a:t>Danimarka</a:t>
            </a:r>
            <a:r>
              <a:rPr lang="en-US" sz="900" dirty="0" smtClean="0"/>
              <a:t>]) </a:t>
            </a:r>
            <a:r>
              <a:rPr lang="en-US" sz="900" dirty="0" err="1" smtClean="0"/>
              <a:t>maruziyet</a:t>
            </a:r>
            <a:r>
              <a:rPr lang="en-US" sz="900" dirty="0" smtClean="0"/>
              <a:t> </a:t>
            </a:r>
            <a:r>
              <a:rPr lang="en-US" sz="900" dirty="0" err="1" smtClean="0"/>
              <a:t>sonrası</a:t>
            </a:r>
            <a:r>
              <a:rPr lang="en-US" sz="900" dirty="0" smtClean="0"/>
              <a:t> 6. </a:t>
            </a:r>
            <a:r>
              <a:rPr lang="en-US" sz="900" dirty="0" err="1" smtClean="0"/>
              <a:t>günde</a:t>
            </a:r>
            <a:endParaRPr lang="en-US" sz="900" dirty="0"/>
          </a:p>
        </p:txBody>
      </p:sp>
      <p:sp>
        <p:nvSpPr>
          <p:cNvPr id="5" name="TextBox 4"/>
          <p:cNvSpPr txBox="1"/>
          <p:nvPr/>
        </p:nvSpPr>
        <p:spPr>
          <a:xfrm>
            <a:off x="6342207" y="228600"/>
            <a:ext cx="2801793" cy="1754326"/>
          </a:xfrm>
          <a:prstGeom prst="rect">
            <a:avLst/>
          </a:prstGeom>
          <a:noFill/>
        </p:spPr>
        <p:txBody>
          <a:bodyPr wrap="none" rtlCol="0">
            <a:spAutoFit/>
          </a:bodyPr>
          <a:lstStyle/>
          <a:p>
            <a:r>
              <a:rPr lang="en-US" dirty="0" err="1" smtClean="0"/>
              <a:t>Kasık</a:t>
            </a:r>
            <a:r>
              <a:rPr lang="en-US" dirty="0" smtClean="0"/>
              <a:t> </a:t>
            </a:r>
            <a:r>
              <a:rPr lang="en-US" dirty="0" err="1" smtClean="0"/>
              <a:t>şişme</a:t>
            </a:r>
            <a:endParaRPr lang="en-US" dirty="0" smtClean="0"/>
          </a:p>
          <a:p>
            <a:r>
              <a:rPr lang="en-US" dirty="0" err="1" smtClean="0"/>
              <a:t>Burun</a:t>
            </a:r>
            <a:r>
              <a:rPr lang="en-US" dirty="0" smtClean="0"/>
              <a:t> </a:t>
            </a:r>
            <a:r>
              <a:rPr lang="en-US" dirty="0" err="1" smtClean="0"/>
              <a:t>boşluklarının</a:t>
            </a:r>
            <a:r>
              <a:rPr lang="en-US" dirty="0" smtClean="0"/>
              <a:t> </a:t>
            </a:r>
          </a:p>
          <a:p>
            <a:r>
              <a:rPr lang="en-US" dirty="0" err="1" smtClean="0"/>
              <a:t>mukoza</a:t>
            </a:r>
            <a:r>
              <a:rPr lang="en-US" dirty="0" smtClean="0"/>
              <a:t> </a:t>
            </a:r>
            <a:r>
              <a:rPr lang="en-US" dirty="0" err="1" smtClean="0"/>
              <a:t>zarının</a:t>
            </a:r>
            <a:r>
              <a:rPr lang="en-US" dirty="0" smtClean="0"/>
              <a:t> </a:t>
            </a:r>
            <a:r>
              <a:rPr lang="en-US" dirty="0" err="1" smtClean="0"/>
              <a:t>akut</a:t>
            </a:r>
            <a:r>
              <a:rPr lang="en-US" dirty="0" smtClean="0"/>
              <a:t> </a:t>
            </a:r>
            <a:r>
              <a:rPr lang="en-US" dirty="0" err="1" smtClean="0"/>
              <a:t>iltihabı</a:t>
            </a:r>
            <a:r>
              <a:rPr lang="en-US" dirty="0" smtClean="0"/>
              <a:t>.</a:t>
            </a:r>
          </a:p>
          <a:p>
            <a:r>
              <a:rPr lang="en-US" dirty="0" err="1" smtClean="0"/>
              <a:t>Kasıkta</a:t>
            </a:r>
            <a:r>
              <a:rPr lang="en-US" dirty="0" smtClean="0"/>
              <a:t> </a:t>
            </a:r>
            <a:r>
              <a:rPr lang="en-US" dirty="0" err="1" smtClean="0"/>
              <a:t>ülser</a:t>
            </a:r>
            <a:endParaRPr lang="en-US" dirty="0" smtClean="0"/>
          </a:p>
          <a:p>
            <a:r>
              <a:rPr lang="en-US" dirty="0" err="1" smtClean="0"/>
              <a:t>Derin</a:t>
            </a:r>
            <a:r>
              <a:rPr lang="en-US" dirty="0" smtClean="0"/>
              <a:t> </a:t>
            </a:r>
            <a:r>
              <a:rPr lang="en-US" dirty="0" err="1" smtClean="0"/>
              <a:t>doku</a:t>
            </a:r>
            <a:r>
              <a:rPr lang="en-US" dirty="0" smtClean="0"/>
              <a:t> </a:t>
            </a:r>
            <a:r>
              <a:rPr lang="en-US" dirty="0" err="1" smtClean="0"/>
              <a:t>apseleri</a:t>
            </a:r>
            <a:r>
              <a:rPr lang="en-US" dirty="0" smtClean="0"/>
              <a:t>, </a:t>
            </a:r>
          </a:p>
          <a:p>
            <a:r>
              <a:rPr lang="en-US" dirty="0" err="1" smtClean="0"/>
              <a:t>şiddetli</a:t>
            </a:r>
            <a:r>
              <a:rPr lang="en-US" dirty="0" smtClean="0"/>
              <a:t> </a:t>
            </a:r>
            <a:r>
              <a:rPr lang="en-US" dirty="0" err="1" smtClean="0"/>
              <a:t>ağrı</a:t>
            </a:r>
            <a:r>
              <a:rPr lang="en-US" dirty="0" smtClean="0"/>
              <a:t> </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27.PNG"/>
          <p:cNvPicPr>
            <a:picLocks noGrp="1" noChangeAspect="1"/>
          </p:cNvPicPr>
          <p:nvPr>
            <p:ph idx="1"/>
          </p:nvPr>
        </p:nvPicPr>
        <p:blipFill>
          <a:blip r:embed="rId2" cstate="print"/>
          <a:stretch>
            <a:fillRect/>
          </a:stretch>
        </p:blipFill>
        <p:spPr>
          <a:xfrm>
            <a:off x="6493745" y="2332037"/>
            <a:ext cx="2650255" cy="4525963"/>
          </a:xfrm>
        </p:spPr>
      </p:pic>
      <p:sp>
        <p:nvSpPr>
          <p:cNvPr id="3" name="Rectangle 2"/>
          <p:cNvSpPr/>
          <p:nvPr/>
        </p:nvSpPr>
        <p:spPr>
          <a:xfrm>
            <a:off x="0" y="1371600"/>
            <a:ext cx="9144000" cy="923330"/>
          </a:xfrm>
          <a:prstGeom prst="rect">
            <a:avLst/>
          </a:prstGeom>
        </p:spPr>
        <p:txBody>
          <a:bodyPr wrap="square">
            <a:spAutoFit/>
          </a:bodyPr>
          <a:lstStyle/>
          <a:p>
            <a:r>
              <a:rPr lang="en-US" dirty="0" err="1" smtClean="0"/>
              <a:t>Çeşitli</a:t>
            </a:r>
            <a:r>
              <a:rPr lang="en-US" dirty="0" smtClean="0"/>
              <a:t> </a:t>
            </a:r>
            <a:r>
              <a:rPr lang="en-US" dirty="0" err="1" smtClean="0"/>
              <a:t>antiviraller</a:t>
            </a:r>
            <a:r>
              <a:rPr lang="en-US" dirty="0" smtClean="0"/>
              <a:t> </a:t>
            </a:r>
            <a:r>
              <a:rPr lang="en-US" dirty="0" err="1" smtClean="0"/>
              <a:t>maymun</a:t>
            </a:r>
            <a:r>
              <a:rPr lang="en-US" dirty="0" smtClean="0"/>
              <a:t> </a:t>
            </a:r>
            <a:r>
              <a:rPr lang="en-US" dirty="0" err="1" smtClean="0"/>
              <a:t>çiçeği</a:t>
            </a:r>
            <a:r>
              <a:rPr lang="en-US" dirty="0" smtClean="0"/>
              <a:t> </a:t>
            </a:r>
            <a:r>
              <a:rPr lang="en-US" dirty="0" err="1" smtClean="0"/>
              <a:t>enfeksiyonlarının</a:t>
            </a:r>
            <a:r>
              <a:rPr lang="en-US" dirty="0" smtClean="0"/>
              <a:t> </a:t>
            </a:r>
            <a:r>
              <a:rPr lang="en-US" dirty="0" err="1" smtClean="0"/>
              <a:t>tedavisinde</a:t>
            </a:r>
            <a:r>
              <a:rPr lang="en-US" dirty="0" smtClean="0"/>
              <a:t> </a:t>
            </a:r>
            <a:r>
              <a:rPr lang="en-US" dirty="0" err="1" smtClean="0"/>
              <a:t>etkili</a:t>
            </a:r>
            <a:r>
              <a:rPr lang="en-US" dirty="0" smtClean="0"/>
              <a:t> </a:t>
            </a:r>
            <a:r>
              <a:rPr lang="en-US" dirty="0" err="1" smtClean="0"/>
              <a:t>olabilir</a:t>
            </a:r>
            <a:r>
              <a:rPr lang="en-US" dirty="0" smtClean="0"/>
              <a:t>, </a:t>
            </a:r>
            <a:r>
              <a:rPr lang="en-US" dirty="0" err="1" smtClean="0"/>
              <a:t>ancak</a:t>
            </a:r>
            <a:r>
              <a:rPr lang="en-US" dirty="0" smtClean="0"/>
              <a:t> </a:t>
            </a:r>
            <a:r>
              <a:rPr lang="en-US" dirty="0" err="1" smtClean="0"/>
              <a:t>bu</a:t>
            </a:r>
            <a:r>
              <a:rPr lang="en-US" dirty="0" smtClean="0"/>
              <a:t> </a:t>
            </a:r>
            <a:r>
              <a:rPr lang="en-US" dirty="0" err="1" smtClean="0"/>
              <a:t>ilaçlar</a:t>
            </a:r>
            <a:r>
              <a:rPr lang="en-US" dirty="0" smtClean="0"/>
              <a:t> </a:t>
            </a:r>
            <a:r>
              <a:rPr lang="en-US" dirty="0" err="1" smtClean="0"/>
              <a:t>hayvan</a:t>
            </a:r>
            <a:r>
              <a:rPr lang="en-US" dirty="0" smtClean="0"/>
              <a:t> </a:t>
            </a:r>
            <a:r>
              <a:rPr lang="en-US" dirty="0" err="1" smtClean="0"/>
              <a:t>modellerine</a:t>
            </a:r>
            <a:r>
              <a:rPr lang="en-US" dirty="0" smtClean="0"/>
              <a:t> </a:t>
            </a:r>
            <a:r>
              <a:rPr lang="en-US" dirty="0" err="1" smtClean="0"/>
              <a:t>dayalı</a:t>
            </a:r>
            <a:r>
              <a:rPr lang="en-US" dirty="0" smtClean="0"/>
              <a:t> </a:t>
            </a:r>
            <a:r>
              <a:rPr lang="en-US" dirty="0" err="1" smtClean="0"/>
              <a:t>olarak</a:t>
            </a:r>
            <a:r>
              <a:rPr lang="en-US" dirty="0" smtClean="0"/>
              <a:t> </a:t>
            </a:r>
            <a:r>
              <a:rPr lang="en-US" dirty="0" err="1" smtClean="0"/>
              <a:t>çiçek</a:t>
            </a:r>
            <a:r>
              <a:rPr lang="en-US" dirty="0" smtClean="0"/>
              <a:t> </a:t>
            </a:r>
            <a:r>
              <a:rPr lang="en-US" dirty="0" err="1" smtClean="0"/>
              <a:t>hastalığının</a:t>
            </a:r>
            <a:r>
              <a:rPr lang="en-US" dirty="0" smtClean="0"/>
              <a:t> </a:t>
            </a:r>
            <a:r>
              <a:rPr lang="en-US" dirty="0" err="1" smtClean="0"/>
              <a:t>tedavisi</a:t>
            </a:r>
            <a:r>
              <a:rPr lang="en-US" dirty="0" smtClean="0"/>
              <a:t> </a:t>
            </a:r>
            <a:r>
              <a:rPr lang="en-US" dirty="0" err="1" smtClean="0"/>
              <a:t>için</a:t>
            </a:r>
            <a:r>
              <a:rPr lang="en-US" dirty="0" smtClean="0"/>
              <a:t> </a:t>
            </a:r>
            <a:r>
              <a:rPr lang="en-US" dirty="0" err="1" smtClean="0"/>
              <a:t>onaylanmıştır</a:t>
            </a:r>
            <a:r>
              <a:rPr lang="en-US" dirty="0" smtClean="0"/>
              <a:t>. </a:t>
            </a:r>
            <a:r>
              <a:rPr lang="en-US" dirty="0" err="1" smtClean="0"/>
              <a:t>İnsanlarda</a:t>
            </a:r>
            <a:r>
              <a:rPr lang="en-US" dirty="0" smtClean="0"/>
              <a:t> </a:t>
            </a:r>
            <a:r>
              <a:rPr lang="en-US" dirty="0" err="1" smtClean="0"/>
              <a:t>bu</a:t>
            </a:r>
            <a:r>
              <a:rPr lang="en-US" dirty="0" smtClean="0"/>
              <a:t> </a:t>
            </a:r>
            <a:r>
              <a:rPr lang="en-US" dirty="0" err="1" smtClean="0"/>
              <a:t>ilaçlar</a:t>
            </a:r>
            <a:r>
              <a:rPr lang="en-US" dirty="0" smtClean="0"/>
              <a:t> </a:t>
            </a:r>
            <a:r>
              <a:rPr lang="en-US" dirty="0" err="1" smtClean="0"/>
              <a:t>için</a:t>
            </a:r>
            <a:r>
              <a:rPr lang="en-US" dirty="0" smtClean="0"/>
              <a:t> </a:t>
            </a:r>
            <a:r>
              <a:rPr lang="en-US" dirty="0" err="1" smtClean="0"/>
              <a:t>doz</a:t>
            </a:r>
            <a:r>
              <a:rPr lang="en-US" dirty="0" smtClean="0"/>
              <a:t> </a:t>
            </a:r>
            <a:r>
              <a:rPr lang="en-US" dirty="0" err="1" smtClean="0"/>
              <a:t>çalışmaları</a:t>
            </a:r>
            <a:r>
              <a:rPr lang="en-US" dirty="0" smtClean="0"/>
              <a:t> </a:t>
            </a:r>
            <a:r>
              <a:rPr lang="en-US" dirty="0" err="1" smtClean="0"/>
              <a:t>yapılmıştır</a:t>
            </a:r>
            <a:r>
              <a:rPr lang="en-US" dirty="0" smtClean="0"/>
              <a:t>, </a:t>
            </a:r>
            <a:r>
              <a:rPr lang="en-US" dirty="0" err="1" smtClean="0"/>
              <a:t>ancak</a:t>
            </a:r>
            <a:r>
              <a:rPr lang="en-US" dirty="0" smtClean="0"/>
              <a:t> </a:t>
            </a:r>
            <a:r>
              <a:rPr lang="en-US" dirty="0" err="1" smtClean="0"/>
              <a:t>bu</a:t>
            </a:r>
            <a:r>
              <a:rPr lang="en-US" dirty="0" smtClean="0"/>
              <a:t> </a:t>
            </a:r>
            <a:r>
              <a:rPr lang="en-US" dirty="0" err="1" smtClean="0"/>
              <a:t>ajanların</a:t>
            </a:r>
            <a:r>
              <a:rPr lang="en-US" dirty="0" smtClean="0"/>
              <a:t> </a:t>
            </a:r>
            <a:r>
              <a:rPr lang="en-US" dirty="0" err="1" smtClean="0"/>
              <a:t>etkinliği</a:t>
            </a:r>
            <a:r>
              <a:rPr lang="en-US" dirty="0" smtClean="0"/>
              <a:t> tam </a:t>
            </a:r>
            <a:r>
              <a:rPr lang="en-US" dirty="0" err="1" smtClean="0"/>
              <a:t>olarak</a:t>
            </a:r>
            <a:r>
              <a:rPr lang="en-US" dirty="0" smtClean="0"/>
              <a:t> </a:t>
            </a:r>
            <a:r>
              <a:rPr lang="en-US" dirty="0" err="1" smtClean="0"/>
              <a:t>tanımlanmamıştır</a:t>
            </a:r>
            <a:r>
              <a:rPr lang="en-US" dirty="0" smtClean="0"/>
              <a:t> </a:t>
            </a:r>
            <a:endParaRPr lang="en-US" dirty="0"/>
          </a:p>
        </p:txBody>
      </p:sp>
      <p:sp>
        <p:nvSpPr>
          <p:cNvPr id="5" name="Title 1"/>
          <p:cNvSpPr>
            <a:spLocks noGrp="1"/>
          </p:cNvSpPr>
          <p:nvPr>
            <p:ph type="title"/>
          </p:nvPr>
        </p:nvSpPr>
        <p:spPr>
          <a:xfrm>
            <a:off x="457200" y="0"/>
            <a:ext cx="8229600" cy="1600200"/>
          </a:xfrm>
        </p:spPr>
        <p:txBody>
          <a:bodyPr>
            <a:normAutofit/>
          </a:bodyPr>
          <a:lstStyle/>
          <a:p>
            <a:r>
              <a:rPr lang="tr-TR" b="1" dirty="0" smtClean="0"/>
              <a:t>Maymun </a:t>
            </a:r>
            <a:r>
              <a:rPr lang="tr-TR" b="1" dirty="0" smtClean="0"/>
              <a:t>Çiçeği</a:t>
            </a:r>
            <a:r>
              <a:rPr lang="en-US" b="1" dirty="0" smtClean="0"/>
              <a:t> </a:t>
            </a:r>
            <a:r>
              <a:rPr lang="en-US" b="1" dirty="0" err="1" smtClean="0"/>
              <a:t>Tedavi</a:t>
            </a:r>
            <a:r>
              <a:rPr lang="en-US" b="1" dirty="0" smtClean="0"/>
              <a:t> </a:t>
            </a:r>
            <a:r>
              <a:rPr lang="en-US" b="1" dirty="0" err="1" smtClean="0"/>
              <a:t>Yöntemleri</a:t>
            </a:r>
            <a:r>
              <a:rPr lang="en-US" dirty="0" smtClean="0"/>
              <a:t/>
            </a:r>
            <a:br>
              <a:rPr lang="en-US" dirty="0" smtClean="0"/>
            </a:br>
            <a:r>
              <a:rPr lang="en-US" dirty="0" smtClean="0"/>
              <a:t> </a:t>
            </a:r>
            <a:endParaRPr lang="en-US" dirty="0"/>
          </a:p>
        </p:txBody>
      </p:sp>
      <p:sp>
        <p:nvSpPr>
          <p:cNvPr id="6" name="Rectangle 5"/>
          <p:cNvSpPr/>
          <p:nvPr/>
        </p:nvSpPr>
        <p:spPr>
          <a:xfrm>
            <a:off x="0" y="5380672"/>
            <a:ext cx="6019800" cy="1477328"/>
          </a:xfrm>
          <a:prstGeom prst="rect">
            <a:avLst/>
          </a:prstGeom>
        </p:spPr>
        <p:txBody>
          <a:bodyPr wrap="square">
            <a:spAutoFit/>
          </a:bodyPr>
          <a:lstStyle/>
          <a:p>
            <a:r>
              <a:rPr lang="en-US" b="1" dirty="0" smtClean="0"/>
              <a:t>LC16m8</a:t>
            </a:r>
            <a:r>
              <a:rPr lang="en-US" dirty="0" smtClean="0"/>
              <a:t>, viral </a:t>
            </a:r>
            <a:r>
              <a:rPr lang="en-US" dirty="0" err="1" smtClean="0"/>
              <a:t>replikasyonu</a:t>
            </a:r>
            <a:r>
              <a:rPr lang="en-US" dirty="0" smtClean="0"/>
              <a:t> </a:t>
            </a:r>
            <a:r>
              <a:rPr lang="en-US" dirty="0" err="1" smtClean="0"/>
              <a:t>önlemek</a:t>
            </a:r>
            <a:r>
              <a:rPr lang="en-US" dirty="0" smtClean="0"/>
              <a:t> </a:t>
            </a:r>
            <a:r>
              <a:rPr lang="en-US" dirty="0" err="1" smtClean="0"/>
              <a:t>için</a:t>
            </a:r>
            <a:r>
              <a:rPr lang="en-US" dirty="0" smtClean="0"/>
              <a:t> </a:t>
            </a:r>
            <a:r>
              <a:rPr lang="en-US" dirty="0" err="1" smtClean="0"/>
              <a:t>değiştirilmiş</a:t>
            </a:r>
            <a:r>
              <a:rPr lang="en-US" dirty="0" smtClean="0"/>
              <a:t> </a:t>
            </a:r>
            <a:r>
              <a:rPr lang="en-US" dirty="0" err="1" smtClean="0"/>
              <a:t>ve</a:t>
            </a:r>
            <a:r>
              <a:rPr lang="en-US" dirty="0" smtClean="0"/>
              <a:t> </a:t>
            </a:r>
            <a:r>
              <a:rPr lang="en-US" dirty="0" err="1" smtClean="0"/>
              <a:t>insan</a:t>
            </a:r>
            <a:r>
              <a:rPr lang="en-US" dirty="0" smtClean="0"/>
              <a:t> </a:t>
            </a:r>
            <a:r>
              <a:rPr lang="en-US" dirty="0" err="1" smtClean="0"/>
              <a:t>olmayan</a:t>
            </a:r>
            <a:r>
              <a:rPr lang="en-US" dirty="0" smtClean="0"/>
              <a:t> </a:t>
            </a:r>
            <a:r>
              <a:rPr lang="en-US" dirty="0" err="1" smtClean="0"/>
              <a:t>primatlarda</a:t>
            </a:r>
            <a:r>
              <a:rPr lang="en-US" dirty="0" smtClean="0"/>
              <a:t> </a:t>
            </a:r>
            <a:r>
              <a:rPr lang="en-US" dirty="0" err="1" smtClean="0"/>
              <a:t>şiddetli</a:t>
            </a:r>
            <a:r>
              <a:rPr lang="en-US" dirty="0" smtClean="0"/>
              <a:t> </a:t>
            </a:r>
            <a:r>
              <a:rPr lang="en-US" dirty="0" err="1" smtClean="0"/>
              <a:t>maymun</a:t>
            </a:r>
            <a:r>
              <a:rPr lang="en-US" dirty="0" smtClean="0"/>
              <a:t> </a:t>
            </a:r>
            <a:r>
              <a:rPr lang="en-US" dirty="0" err="1" smtClean="0"/>
              <a:t>çiçeği</a:t>
            </a:r>
            <a:r>
              <a:rPr lang="en-US" dirty="0" smtClean="0"/>
              <a:t> </a:t>
            </a:r>
            <a:r>
              <a:rPr lang="en-US" dirty="0" err="1" smtClean="0"/>
              <a:t>hastalığına</a:t>
            </a:r>
            <a:r>
              <a:rPr lang="en-US" dirty="0" smtClean="0"/>
              <a:t> </a:t>
            </a:r>
            <a:r>
              <a:rPr lang="en-US" dirty="0" err="1" smtClean="0"/>
              <a:t>karşı</a:t>
            </a:r>
            <a:r>
              <a:rPr lang="en-US" dirty="0" smtClean="0"/>
              <a:t> </a:t>
            </a:r>
            <a:r>
              <a:rPr lang="en-US" dirty="0" err="1" smtClean="0"/>
              <a:t>koruma</a:t>
            </a:r>
            <a:r>
              <a:rPr lang="en-US" dirty="0" smtClean="0"/>
              <a:t> </a:t>
            </a:r>
            <a:r>
              <a:rPr lang="en-US" dirty="0" err="1" smtClean="0"/>
              <a:t>gösteren</a:t>
            </a:r>
            <a:r>
              <a:rPr lang="en-US" dirty="0" smtClean="0"/>
              <a:t> </a:t>
            </a:r>
            <a:r>
              <a:rPr lang="en-US" dirty="0" err="1" smtClean="0"/>
              <a:t>başka</a:t>
            </a:r>
            <a:r>
              <a:rPr lang="en-US" dirty="0" smtClean="0"/>
              <a:t> </a:t>
            </a:r>
            <a:r>
              <a:rPr lang="en-US" dirty="0" err="1" smtClean="0"/>
              <a:t>bir</a:t>
            </a:r>
            <a:r>
              <a:rPr lang="en-US" dirty="0" smtClean="0"/>
              <a:t> </a:t>
            </a:r>
            <a:r>
              <a:rPr lang="en-US" dirty="0" err="1" smtClean="0"/>
              <a:t>aşıdır</a:t>
            </a:r>
            <a:r>
              <a:rPr lang="en-US" dirty="0" smtClean="0"/>
              <a:t>. LC16m8, </a:t>
            </a:r>
            <a:r>
              <a:rPr lang="en-US" dirty="0" err="1" smtClean="0"/>
              <a:t>Japonya'da</a:t>
            </a:r>
            <a:r>
              <a:rPr lang="en-US" dirty="0" smtClean="0"/>
              <a:t> 50.000'den </a:t>
            </a:r>
            <a:r>
              <a:rPr lang="en-US" dirty="0" err="1" smtClean="0"/>
              <a:t>fazla</a:t>
            </a:r>
            <a:r>
              <a:rPr lang="en-US" dirty="0" smtClean="0"/>
              <a:t> </a:t>
            </a:r>
            <a:r>
              <a:rPr lang="en-US" dirty="0" err="1" smtClean="0"/>
              <a:t>okul</a:t>
            </a:r>
            <a:r>
              <a:rPr lang="en-US" dirty="0" smtClean="0"/>
              <a:t> </a:t>
            </a:r>
            <a:r>
              <a:rPr lang="en-US" dirty="0" err="1" smtClean="0"/>
              <a:t>çocuğunu</a:t>
            </a:r>
            <a:r>
              <a:rPr lang="en-US" dirty="0" smtClean="0"/>
              <a:t> </a:t>
            </a:r>
            <a:r>
              <a:rPr lang="en-US" dirty="0" err="1" smtClean="0"/>
              <a:t>aşılamak</a:t>
            </a:r>
            <a:r>
              <a:rPr lang="en-US" dirty="0" smtClean="0"/>
              <a:t> </a:t>
            </a:r>
            <a:r>
              <a:rPr lang="en-US" dirty="0" err="1" smtClean="0"/>
              <a:t>için</a:t>
            </a:r>
            <a:r>
              <a:rPr lang="en-US" dirty="0" smtClean="0"/>
              <a:t> </a:t>
            </a:r>
            <a:r>
              <a:rPr lang="en-US" dirty="0" err="1" smtClean="0"/>
              <a:t>kullanıldı</a:t>
            </a:r>
            <a:r>
              <a:rPr lang="en-US" dirty="0" smtClean="0"/>
              <a:t> </a:t>
            </a:r>
            <a:r>
              <a:rPr lang="en-US" dirty="0" err="1" smtClean="0"/>
              <a:t>ve</a:t>
            </a:r>
            <a:r>
              <a:rPr lang="en-US" dirty="0" smtClean="0"/>
              <a:t> </a:t>
            </a:r>
            <a:r>
              <a:rPr lang="en-US" dirty="0" err="1" smtClean="0"/>
              <a:t>az</a:t>
            </a:r>
            <a:r>
              <a:rPr lang="en-US" dirty="0" smtClean="0"/>
              <a:t> </a:t>
            </a:r>
            <a:r>
              <a:rPr lang="en-US" dirty="0" err="1" smtClean="0"/>
              <a:t>sayıda</a:t>
            </a:r>
            <a:r>
              <a:rPr lang="en-US" dirty="0" smtClean="0"/>
              <a:t> </a:t>
            </a:r>
            <a:r>
              <a:rPr lang="en-US" dirty="0" err="1" smtClean="0"/>
              <a:t>yan</a:t>
            </a:r>
            <a:r>
              <a:rPr lang="en-US" dirty="0" smtClean="0"/>
              <a:t> </a:t>
            </a:r>
            <a:r>
              <a:rPr lang="en-US" dirty="0" err="1" smtClean="0"/>
              <a:t>etki</a:t>
            </a:r>
            <a:r>
              <a:rPr lang="en-US" dirty="0" smtClean="0"/>
              <a:t> </a:t>
            </a:r>
            <a:r>
              <a:rPr lang="en-US" dirty="0" err="1" smtClean="0"/>
              <a:t>bildirildi</a:t>
            </a:r>
            <a:r>
              <a:rPr lang="en-US" dirty="0" smtClean="0"/>
              <a:t>.</a:t>
            </a:r>
            <a:endParaRPr lang="en-US" dirty="0"/>
          </a:p>
        </p:txBody>
      </p:sp>
      <p:sp>
        <p:nvSpPr>
          <p:cNvPr id="7" name="Rectangle 6"/>
          <p:cNvSpPr/>
          <p:nvPr/>
        </p:nvSpPr>
        <p:spPr>
          <a:xfrm>
            <a:off x="0" y="3733800"/>
            <a:ext cx="6477000" cy="1477328"/>
          </a:xfrm>
          <a:prstGeom prst="rect">
            <a:avLst/>
          </a:prstGeom>
        </p:spPr>
        <p:txBody>
          <a:bodyPr wrap="square">
            <a:spAutoFit/>
          </a:bodyPr>
          <a:lstStyle/>
          <a:p>
            <a:r>
              <a:rPr lang="en-US" b="1" dirty="0" err="1" smtClean="0"/>
              <a:t>Vig</a:t>
            </a:r>
            <a:r>
              <a:rPr lang="en-US" dirty="0" smtClean="0"/>
              <a:t>: </a:t>
            </a:r>
            <a:r>
              <a:rPr lang="en-US" dirty="0" err="1" smtClean="0"/>
              <a:t>Hiperimmünler</a:t>
            </a:r>
            <a:r>
              <a:rPr lang="en-US" dirty="0" smtClean="0"/>
              <a:t>, </a:t>
            </a:r>
            <a:r>
              <a:rPr lang="en-US" dirty="0" err="1" smtClean="0"/>
              <a:t>pasif</a:t>
            </a:r>
            <a:r>
              <a:rPr lang="en-US" dirty="0" smtClean="0"/>
              <a:t> </a:t>
            </a:r>
            <a:r>
              <a:rPr lang="en-US" dirty="0" err="1" smtClean="0"/>
              <a:t>bağışıklık</a:t>
            </a:r>
            <a:r>
              <a:rPr lang="en-US" dirty="0" smtClean="0"/>
              <a:t> </a:t>
            </a:r>
            <a:r>
              <a:rPr lang="en-US" dirty="0" err="1" smtClean="0"/>
              <a:t>sağlayarak</a:t>
            </a:r>
            <a:r>
              <a:rPr lang="en-US" dirty="0" smtClean="0"/>
              <a:t> </a:t>
            </a:r>
            <a:r>
              <a:rPr lang="en-US" dirty="0" err="1" smtClean="0"/>
              <a:t>belirli</a:t>
            </a:r>
            <a:r>
              <a:rPr lang="en-US" dirty="0" smtClean="0"/>
              <a:t> </a:t>
            </a:r>
            <a:r>
              <a:rPr lang="en-US" dirty="0" err="1" smtClean="0"/>
              <a:t>hastalıklara</a:t>
            </a:r>
            <a:r>
              <a:rPr lang="en-US" dirty="0" smtClean="0"/>
              <a:t> </a:t>
            </a:r>
            <a:r>
              <a:rPr lang="en-US" dirty="0" err="1" smtClean="0"/>
              <a:t>karşı</a:t>
            </a:r>
            <a:r>
              <a:rPr lang="en-US" dirty="0" smtClean="0"/>
              <a:t> </a:t>
            </a:r>
            <a:r>
              <a:rPr lang="en-US" dirty="0" err="1" smtClean="0"/>
              <a:t>koruma</a:t>
            </a:r>
            <a:r>
              <a:rPr lang="en-US" dirty="0" smtClean="0"/>
              <a:t> </a:t>
            </a:r>
            <a:r>
              <a:rPr lang="en-US" dirty="0" err="1" smtClean="0"/>
              <a:t>sağlayan</a:t>
            </a:r>
            <a:r>
              <a:rPr lang="en-US" dirty="0" smtClean="0"/>
              <a:t> </a:t>
            </a:r>
            <a:r>
              <a:rPr lang="en-US" dirty="0" err="1" smtClean="0"/>
              <a:t>antikorlarda</a:t>
            </a:r>
            <a:r>
              <a:rPr lang="en-US" dirty="0" smtClean="0"/>
              <a:t> </a:t>
            </a:r>
            <a:r>
              <a:rPr lang="en-US" dirty="0" err="1" smtClean="0"/>
              <a:t>yüksek</a:t>
            </a:r>
            <a:r>
              <a:rPr lang="en-US" dirty="0" smtClean="0"/>
              <a:t> </a:t>
            </a:r>
            <a:r>
              <a:rPr lang="en-US" dirty="0" err="1" smtClean="0"/>
              <a:t>olan</a:t>
            </a:r>
            <a:r>
              <a:rPr lang="en-US" dirty="0" smtClean="0"/>
              <a:t> </a:t>
            </a:r>
            <a:r>
              <a:rPr lang="en-US" dirty="0" err="1" smtClean="0"/>
              <a:t>immün</a:t>
            </a:r>
            <a:r>
              <a:rPr lang="en-US" dirty="0" smtClean="0"/>
              <a:t> globulin </a:t>
            </a:r>
            <a:r>
              <a:rPr lang="en-US" dirty="0" err="1" smtClean="0"/>
              <a:t>preparatlarıdır</a:t>
            </a:r>
            <a:r>
              <a:rPr lang="en-US" dirty="0" smtClean="0"/>
              <a:t>. </a:t>
            </a:r>
            <a:r>
              <a:rPr lang="en-US" dirty="0" err="1" smtClean="0"/>
              <a:t>Pasif</a:t>
            </a:r>
            <a:r>
              <a:rPr lang="en-US" dirty="0" smtClean="0"/>
              <a:t> </a:t>
            </a:r>
            <a:r>
              <a:rPr lang="en-US" dirty="0" err="1" smtClean="0"/>
              <a:t>bağışıklık</a:t>
            </a:r>
            <a:r>
              <a:rPr lang="en-US" dirty="0" smtClean="0"/>
              <a:t>, </a:t>
            </a:r>
            <a:r>
              <a:rPr lang="en-US" dirty="0" err="1" smtClean="0"/>
              <a:t>hastalığa</a:t>
            </a:r>
            <a:r>
              <a:rPr lang="en-US" dirty="0" smtClean="0"/>
              <a:t> </a:t>
            </a:r>
            <a:r>
              <a:rPr lang="en-US" dirty="0" err="1" smtClean="0"/>
              <a:t>karşı</a:t>
            </a:r>
            <a:r>
              <a:rPr lang="en-US" dirty="0" smtClean="0"/>
              <a:t> </a:t>
            </a:r>
            <a:r>
              <a:rPr lang="en-US" dirty="0" err="1" smtClean="0"/>
              <a:t>anında</a:t>
            </a:r>
            <a:r>
              <a:rPr lang="en-US" dirty="0" smtClean="0"/>
              <a:t> </a:t>
            </a:r>
            <a:r>
              <a:rPr lang="en-US" dirty="0" err="1" smtClean="0"/>
              <a:t>ancak</a:t>
            </a:r>
            <a:r>
              <a:rPr lang="en-US" dirty="0" smtClean="0"/>
              <a:t> </a:t>
            </a:r>
            <a:r>
              <a:rPr lang="en-US" dirty="0" err="1" smtClean="0"/>
              <a:t>kısa</a:t>
            </a:r>
            <a:r>
              <a:rPr lang="en-US" dirty="0" smtClean="0"/>
              <a:t> </a:t>
            </a:r>
            <a:r>
              <a:rPr lang="en-US" dirty="0" err="1" smtClean="0"/>
              <a:t>süreli</a:t>
            </a:r>
            <a:r>
              <a:rPr lang="en-US" dirty="0" smtClean="0"/>
              <a:t> </a:t>
            </a:r>
            <a:r>
              <a:rPr lang="en-US" dirty="0" err="1" smtClean="0"/>
              <a:t>koruma</a:t>
            </a:r>
            <a:r>
              <a:rPr lang="en-US" dirty="0" smtClean="0"/>
              <a:t> </a:t>
            </a:r>
            <a:r>
              <a:rPr lang="en-US" dirty="0" err="1" smtClean="0"/>
              <a:t>sağlayan</a:t>
            </a:r>
            <a:r>
              <a:rPr lang="en-US" dirty="0" smtClean="0"/>
              <a:t> </a:t>
            </a:r>
            <a:r>
              <a:rPr lang="en-US" dirty="0" err="1" smtClean="0"/>
              <a:t>saflaştırılmış</a:t>
            </a:r>
            <a:r>
              <a:rPr lang="en-US" dirty="0" smtClean="0"/>
              <a:t> </a:t>
            </a:r>
            <a:r>
              <a:rPr lang="en-US" dirty="0" err="1" smtClean="0"/>
              <a:t>antikorların</a:t>
            </a:r>
            <a:r>
              <a:rPr lang="en-US" dirty="0" smtClean="0"/>
              <a:t> </a:t>
            </a:r>
            <a:r>
              <a:rPr lang="en-US" dirty="0" err="1" smtClean="0"/>
              <a:t>uygulanmasıyla</a:t>
            </a:r>
            <a:r>
              <a:rPr lang="en-US" dirty="0" smtClean="0"/>
              <a:t> </a:t>
            </a:r>
            <a:r>
              <a:rPr lang="en-US" dirty="0" err="1" smtClean="0"/>
              <a:t>sağlanır</a:t>
            </a:r>
            <a:r>
              <a:rPr lang="en-US" dirty="0" smtClean="0"/>
              <a:t>.</a:t>
            </a:r>
            <a:endParaRPr lang="en-US" dirty="0"/>
          </a:p>
        </p:txBody>
      </p:sp>
      <p:sp>
        <p:nvSpPr>
          <p:cNvPr id="8" name="Rectangle 7"/>
          <p:cNvSpPr/>
          <p:nvPr/>
        </p:nvSpPr>
        <p:spPr>
          <a:xfrm>
            <a:off x="0" y="2286000"/>
            <a:ext cx="6553200" cy="1477328"/>
          </a:xfrm>
          <a:prstGeom prst="rect">
            <a:avLst/>
          </a:prstGeom>
        </p:spPr>
        <p:txBody>
          <a:bodyPr wrap="square">
            <a:spAutoFit/>
          </a:bodyPr>
          <a:lstStyle/>
          <a:p>
            <a:r>
              <a:rPr lang="en-US" b="1" dirty="0" err="1" smtClean="0"/>
              <a:t>Brincidofovir</a:t>
            </a:r>
            <a:r>
              <a:rPr lang="en-US" dirty="0" smtClean="0"/>
              <a:t>, </a:t>
            </a:r>
            <a:r>
              <a:rPr lang="en-US" dirty="0" err="1" smtClean="0"/>
              <a:t>Haziran</a:t>
            </a:r>
            <a:r>
              <a:rPr lang="en-US" dirty="0" smtClean="0"/>
              <a:t> 2021'den </a:t>
            </a:r>
            <a:r>
              <a:rPr lang="en-US" dirty="0" err="1" smtClean="0"/>
              <a:t>beri</a:t>
            </a:r>
            <a:r>
              <a:rPr lang="en-US" dirty="0" smtClean="0"/>
              <a:t> </a:t>
            </a:r>
            <a:r>
              <a:rPr lang="en-US" dirty="0" err="1" smtClean="0"/>
              <a:t>ABD'de</a:t>
            </a:r>
            <a:r>
              <a:rPr lang="en-US" dirty="0" smtClean="0"/>
              <a:t> </a:t>
            </a:r>
            <a:r>
              <a:rPr lang="en-US" dirty="0" err="1" smtClean="0"/>
              <a:t>çiçek</a:t>
            </a:r>
            <a:r>
              <a:rPr lang="en-US" dirty="0" smtClean="0"/>
              <a:t> </a:t>
            </a:r>
            <a:r>
              <a:rPr lang="en-US" dirty="0" err="1" smtClean="0"/>
              <a:t>hastalığının</a:t>
            </a:r>
            <a:r>
              <a:rPr lang="en-US" dirty="0" smtClean="0"/>
              <a:t> </a:t>
            </a:r>
            <a:r>
              <a:rPr lang="en-US" dirty="0" err="1" smtClean="0"/>
              <a:t>tedavisi</a:t>
            </a:r>
            <a:r>
              <a:rPr lang="en-US" dirty="0" smtClean="0"/>
              <a:t> </a:t>
            </a:r>
            <a:r>
              <a:rPr lang="en-US" dirty="0" err="1" smtClean="0"/>
              <a:t>için</a:t>
            </a:r>
            <a:r>
              <a:rPr lang="en-US" dirty="0" smtClean="0"/>
              <a:t> </a:t>
            </a:r>
            <a:r>
              <a:rPr lang="en-US" dirty="0" err="1" smtClean="0"/>
              <a:t>onaylanmıştır</a:t>
            </a:r>
            <a:endParaRPr lang="en-US" dirty="0" smtClean="0"/>
          </a:p>
          <a:p>
            <a:r>
              <a:rPr lang="en-US" b="1" dirty="0" err="1" smtClean="0"/>
              <a:t>Cidofovir</a:t>
            </a:r>
            <a:r>
              <a:rPr lang="en-US" dirty="0" err="1" smtClean="0"/>
              <a:t>'in</a:t>
            </a:r>
            <a:r>
              <a:rPr lang="en-US" dirty="0" smtClean="0"/>
              <a:t> </a:t>
            </a:r>
            <a:r>
              <a:rPr lang="en-US" dirty="0" err="1" smtClean="0"/>
              <a:t>insanlarda</a:t>
            </a:r>
            <a:r>
              <a:rPr lang="en-US" dirty="0" smtClean="0"/>
              <a:t> </a:t>
            </a:r>
            <a:r>
              <a:rPr lang="en-US" dirty="0" err="1" smtClean="0"/>
              <a:t>maymun</a:t>
            </a:r>
            <a:r>
              <a:rPr lang="en-US" dirty="0" smtClean="0"/>
              <a:t> </a:t>
            </a:r>
            <a:r>
              <a:rPr lang="en-US" dirty="0" err="1" smtClean="0"/>
              <a:t>çiçeğine</a:t>
            </a:r>
            <a:r>
              <a:rPr lang="en-US" dirty="0" smtClean="0"/>
              <a:t> </a:t>
            </a:r>
            <a:r>
              <a:rPr lang="en-US" dirty="0" err="1" smtClean="0"/>
              <a:t>karşı</a:t>
            </a:r>
            <a:r>
              <a:rPr lang="en-US" dirty="0" smtClean="0"/>
              <a:t> </a:t>
            </a:r>
            <a:r>
              <a:rPr lang="en-US" dirty="0" err="1" smtClean="0"/>
              <a:t>etkinliğine</a:t>
            </a:r>
            <a:r>
              <a:rPr lang="en-US" dirty="0" smtClean="0"/>
              <a:t> </a:t>
            </a:r>
            <a:r>
              <a:rPr lang="en-US" dirty="0" err="1" smtClean="0"/>
              <a:t>ilişkin</a:t>
            </a:r>
            <a:r>
              <a:rPr lang="en-US" dirty="0" smtClean="0"/>
              <a:t> </a:t>
            </a:r>
            <a:r>
              <a:rPr lang="en-US" dirty="0" err="1" smtClean="0"/>
              <a:t>klinik</a:t>
            </a:r>
            <a:r>
              <a:rPr lang="en-US" dirty="0" smtClean="0"/>
              <a:t> </a:t>
            </a:r>
            <a:r>
              <a:rPr lang="en-US" dirty="0" err="1" smtClean="0"/>
              <a:t>veriler</a:t>
            </a:r>
            <a:r>
              <a:rPr lang="en-US" dirty="0" smtClean="0"/>
              <a:t> </a:t>
            </a:r>
            <a:r>
              <a:rPr lang="en-US" dirty="0" err="1" smtClean="0"/>
              <a:t>eksiktir</a:t>
            </a:r>
            <a:r>
              <a:rPr lang="en-US" dirty="0" smtClean="0"/>
              <a:t>, </a:t>
            </a:r>
            <a:r>
              <a:rPr lang="en-US" dirty="0" err="1" smtClean="0"/>
              <a:t>ancak</a:t>
            </a:r>
            <a:r>
              <a:rPr lang="en-US" dirty="0" smtClean="0"/>
              <a:t> </a:t>
            </a:r>
            <a:r>
              <a:rPr lang="en-US" dirty="0" err="1" smtClean="0"/>
              <a:t>hayvanlarda</a:t>
            </a:r>
            <a:r>
              <a:rPr lang="en-US" dirty="0" smtClean="0"/>
              <a:t> </a:t>
            </a:r>
            <a:r>
              <a:rPr lang="en-US" dirty="0" err="1" smtClean="0"/>
              <a:t>öldürücü</a:t>
            </a:r>
            <a:r>
              <a:rPr lang="en-US" dirty="0" smtClean="0"/>
              <a:t> </a:t>
            </a:r>
            <a:r>
              <a:rPr lang="en-US" dirty="0" err="1" smtClean="0"/>
              <a:t>maymun</a:t>
            </a:r>
            <a:r>
              <a:rPr lang="en-US" dirty="0" smtClean="0"/>
              <a:t> </a:t>
            </a:r>
            <a:r>
              <a:rPr lang="en-US" dirty="0" err="1" smtClean="0"/>
              <a:t>çiçeği</a:t>
            </a:r>
            <a:r>
              <a:rPr lang="en-US" dirty="0" smtClean="0"/>
              <a:t> </a:t>
            </a:r>
            <a:r>
              <a:rPr lang="en-US" dirty="0" err="1" smtClean="0"/>
              <a:t>virüsü</a:t>
            </a:r>
            <a:r>
              <a:rPr lang="en-US" dirty="0" smtClean="0"/>
              <a:t> </a:t>
            </a:r>
            <a:r>
              <a:rPr lang="en-US" dirty="0" err="1" smtClean="0"/>
              <a:t>enfeksiyonlarına</a:t>
            </a:r>
            <a:r>
              <a:rPr lang="en-US" dirty="0" smtClean="0"/>
              <a:t> </a:t>
            </a:r>
            <a:r>
              <a:rPr lang="en-US" dirty="0" err="1" smtClean="0"/>
              <a:t>karşı</a:t>
            </a:r>
            <a:r>
              <a:rPr lang="en-US" dirty="0" smtClean="0"/>
              <a:t> in vitro </a:t>
            </a:r>
            <a:r>
              <a:rPr lang="en-US" dirty="0" err="1" smtClean="0"/>
              <a:t>aktivite</a:t>
            </a:r>
            <a:r>
              <a:rPr lang="en-US" dirty="0" smtClean="0"/>
              <a:t> </a:t>
            </a:r>
            <a:r>
              <a:rPr lang="en-US" dirty="0" err="1" smtClean="0"/>
              <a:t>ve</a:t>
            </a:r>
            <a:r>
              <a:rPr lang="en-US" dirty="0" smtClean="0"/>
              <a:t> </a:t>
            </a:r>
            <a:r>
              <a:rPr lang="en-US" dirty="0" err="1" smtClean="0"/>
              <a:t>etkinlik</a:t>
            </a:r>
            <a:r>
              <a:rPr lang="en-US" dirty="0" smtClean="0"/>
              <a:t> </a:t>
            </a:r>
            <a:r>
              <a:rPr lang="en-US" dirty="0" err="1" smtClean="0"/>
              <a:t>bildirilmiştir</a:t>
            </a:r>
            <a:r>
              <a:rPr lang="en-US" dirty="0" smtClean="0"/>
              <a:t> </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0600" y="335846"/>
            <a:ext cx="7315200" cy="3693319"/>
          </a:xfrm>
          <a:prstGeom prst="rect">
            <a:avLst/>
          </a:prstGeom>
        </p:spPr>
        <p:txBody>
          <a:bodyPr wrap="square">
            <a:spAutoFit/>
          </a:bodyPr>
          <a:lstStyle/>
          <a:p>
            <a:r>
              <a:rPr lang="tr-TR" dirty="0" smtClean="0"/>
              <a:t>ACAM2000 ve JYNNEOS (Imvamune veya Imvanex olarak da bilinir), canlı, replike olmayan Modified Vaccinia Ankara aşısıdır. JYNNEOS şu anda ABD tarafından onaylanan tek aşı olsa da Maymun çiçeği hastalığını önlemek için ABD Gıda ve İlaç İdaresi (FDA), Bağışıklama Uygulamaları Danışma Komitesi şunları önermektedir: Orthopox virüslere mesleki olarak maruz kalan kişiler örneğin maymun çiçeği virüsü numuneleri ile çalışan araştırmacılar temas öncesi profilaksi olarak ACAM2000 veya JYNNEOS aşısını önerir. JYNNEOS ile temas sonrası aşılama ayrıca şu kişilere de yapılabilir: maymun çiçeği virüslü kişiyle yakın teması olan hastalar. Hastalık Kontrol ve Korunma Merkezi (CDC) aşıyı 4 gün içinde önermektedir çünkü hastalığın önlenmesi veya virüse maruz kaldıktan sonra 14 güne kadar hastalığın şiddetini azaltmasını sağlar. CDC, JYNNEOS aşısının maymun çiçeği hastalarının yakın temaslılarına önermesine rağmen, bu aşıya ulaşmak kolay değildir</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0"/>
            <a:ext cx="9144000" cy="1295400"/>
          </a:xfrm>
        </p:spPr>
        <p:txBody>
          <a:bodyPr>
            <a:noAutofit/>
          </a:bodyPr>
          <a:lstStyle/>
          <a:p>
            <a:pPr lvl="1" algn="ctr"/>
            <a:r>
              <a:rPr lang="tr-TR" sz="3200" b="1" dirty="0">
                <a:latin typeface="+mj-lt"/>
              </a:rPr>
              <a:t>Maymun Çiçeği </a:t>
            </a:r>
            <a:r>
              <a:rPr lang="tr-TR" sz="3200" b="1" dirty="0" smtClean="0">
                <a:latin typeface="+mj-lt"/>
              </a:rPr>
              <a:t>Virüsünün</a:t>
            </a:r>
            <a:r>
              <a:rPr lang="en-US" sz="3200" b="1" dirty="0" smtClean="0">
                <a:latin typeface="+mj-lt"/>
              </a:rPr>
              <a:t> </a:t>
            </a:r>
            <a:r>
              <a:rPr lang="tr-TR" sz="3200" b="1" dirty="0" smtClean="0">
                <a:latin typeface="+mj-lt"/>
              </a:rPr>
              <a:t>Kızamık</a:t>
            </a:r>
            <a:r>
              <a:rPr lang="tr-TR" sz="3200" b="1" dirty="0">
                <a:latin typeface="+mj-lt"/>
              </a:rPr>
              <a:t>, </a:t>
            </a:r>
            <a:r>
              <a:rPr lang="en-US" sz="3200" b="1" dirty="0" smtClean="0">
                <a:latin typeface="+mj-lt"/>
              </a:rPr>
              <a:t/>
            </a:r>
            <a:br>
              <a:rPr lang="en-US" sz="3200" b="1" dirty="0" smtClean="0">
                <a:latin typeface="+mj-lt"/>
              </a:rPr>
            </a:br>
            <a:r>
              <a:rPr lang="tr-TR" sz="3200" b="1" dirty="0" smtClean="0">
                <a:latin typeface="+mj-lt"/>
              </a:rPr>
              <a:t>Su </a:t>
            </a:r>
            <a:r>
              <a:rPr lang="tr-TR" sz="3200" b="1" dirty="0">
                <a:latin typeface="+mj-lt"/>
              </a:rPr>
              <a:t>Çiçeği ve Çiçek Virüsüyle Karşılaştırılması</a:t>
            </a:r>
            <a:endParaRPr lang="en-US" sz="3200" dirty="0">
              <a:latin typeface="+mj-lt"/>
            </a:endParaRPr>
          </a:p>
        </p:txBody>
      </p:sp>
      <p:graphicFrame>
        <p:nvGraphicFramePr>
          <p:cNvPr id="5" name="Table 4"/>
          <p:cNvGraphicFramePr>
            <a:graphicFrameLocks noGrp="1"/>
          </p:cNvGraphicFramePr>
          <p:nvPr/>
        </p:nvGraphicFramePr>
        <p:xfrm>
          <a:off x="152400" y="1143001"/>
          <a:ext cx="8839200" cy="5654947"/>
        </p:xfrm>
        <a:graphic>
          <a:graphicData uri="http://schemas.openxmlformats.org/drawingml/2006/table">
            <a:tbl>
              <a:tblPr/>
              <a:tblGrid>
                <a:gridCol w="1676399"/>
                <a:gridCol w="1828800"/>
                <a:gridCol w="2133600"/>
                <a:gridCol w="1676400"/>
                <a:gridCol w="1524001"/>
              </a:tblGrid>
              <a:tr h="181207">
                <a:tc gridSpan="5">
                  <a:txBody>
                    <a:bodyPr/>
                    <a:lstStyle/>
                    <a:p>
                      <a:pPr marL="0" marR="0">
                        <a:lnSpc>
                          <a:spcPct val="115000"/>
                        </a:lnSpc>
                        <a:spcBef>
                          <a:spcPts val="0"/>
                        </a:spcBef>
                        <a:spcAft>
                          <a:spcPts val="0"/>
                        </a:spcAft>
                      </a:pPr>
                      <a:endParaRPr lang="en-US" sz="1100" dirty="0">
                        <a:latin typeface="Calibri"/>
                        <a:ea typeface="Calibri"/>
                        <a:cs typeface="Times New Roman"/>
                      </a:endParaRPr>
                    </a:p>
                  </a:txBody>
                  <a:tcPr marL="10854" marR="10854"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3724">
                <a:tc>
                  <a:txBody>
                    <a:bodyPr/>
                    <a:lstStyle/>
                    <a:p>
                      <a:pPr marL="0" marR="0" algn="ctr">
                        <a:lnSpc>
                          <a:spcPct val="115000"/>
                        </a:lnSpc>
                        <a:spcBef>
                          <a:spcPts val="0"/>
                        </a:spcBef>
                        <a:spcAft>
                          <a:spcPts val="0"/>
                        </a:spcAft>
                      </a:pPr>
                      <a:r>
                        <a:rPr lang="en-US" sz="1200" dirty="0" err="1">
                          <a:solidFill>
                            <a:srgbClr val="000000"/>
                          </a:solidFill>
                          <a:latin typeface="Times New Roman"/>
                          <a:ea typeface="Calibri"/>
                          <a:cs typeface="Times New Roman"/>
                        </a:rPr>
                        <a:t>Özellikleri</a:t>
                      </a:r>
                      <a:endParaRPr lang="en-US" sz="1200" dirty="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Maymun Çiçeği</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Çiçek Hastalığı</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Kızamık</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Su Çiçeği</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5207">
                <a:tc>
                  <a:txBody>
                    <a:bodyPr/>
                    <a:lstStyle/>
                    <a:p>
                      <a:pPr marL="0" marR="0">
                        <a:lnSpc>
                          <a:spcPct val="115000"/>
                        </a:lnSpc>
                        <a:spcBef>
                          <a:spcPts val="0"/>
                        </a:spcBef>
                        <a:spcAft>
                          <a:spcPts val="0"/>
                        </a:spcAft>
                      </a:pPr>
                      <a:r>
                        <a:rPr lang="en-US" sz="1200" dirty="0" err="1">
                          <a:solidFill>
                            <a:srgbClr val="000000"/>
                          </a:solidFill>
                          <a:latin typeface="Times New Roman"/>
                          <a:ea typeface="Calibri"/>
                          <a:cs typeface="Times New Roman"/>
                        </a:rPr>
                        <a:t>Kuluçka</a:t>
                      </a:r>
                      <a:r>
                        <a:rPr lang="en-US" sz="1200" dirty="0">
                          <a:solidFill>
                            <a:srgbClr val="000000"/>
                          </a:solidFill>
                          <a:latin typeface="Times New Roman"/>
                          <a:ea typeface="Calibri"/>
                          <a:cs typeface="Times New Roman"/>
                        </a:rPr>
                        <a:t> </a:t>
                      </a:r>
                      <a:r>
                        <a:rPr lang="en-US" sz="1200" dirty="0" err="1">
                          <a:solidFill>
                            <a:srgbClr val="000000"/>
                          </a:solidFill>
                          <a:latin typeface="Times New Roman"/>
                          <a:ea typeface="Calibri"/>
                          <a:cs typeface="Times New Roman"/>
                        </a:rPr>
                        <a:t>Süresi</a:t>
                      </a:r>
                      <a:r>
                        <a:rPr lang="en-US" sz="1200" dirty="0">
                          <a:solidFill>
                            <a:srgbClr val="000000"/>
                          </a:solidFill>
                          <a:latin typeface="Times New Roman"/>
                          <a:ea typeface="Calibri"/>
                          <a:cs typeface="Times New Roman"/>
                        </a:rPr>
                        <a:t>(</a:t>
                      </a:r>
                      <a:r>
                        <a:rPr lang="en-US" sz="1200" dirty="0" err="1">
                          <a:solidFill>
                            <a:srgbClr val="000000"/>
                          </a:solidFill>
                          <a:latin typeface="Times New Roman"/>
                          <a:ea typeface="Calibri"/>
                          <a:cs typeface="Times New Roman"/>
                        </a:rPr>
                        <a:t>gün</a:t>
                      </a:r>
                      <a:r>
                        <a:rPr lang="en-US" sz="1200" dirty="0">
                          <a:solidFill>
                            <a:srgbClr val="000000"/>
                          </a:solidFill>
                          <a:latin typeface="Times New Roman"/>
                          <a:ea typeface="Calibri"/>
                          <a:cs typeface="Times New Roman"/>
                        </a:rPr>
                        <a:t>)</a:t>
                      </a:r>
                      <a:endParaRPr lang="en-US" sz="1200" dirty="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7-17</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7-17</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11-12</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10-21</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724">
                <a:tc>
                  <a:txBody>
                    <a:bodyPr/>
                    <a:lstStyle/>
                    <a:p>
                      <a:pPr marL="0" marR="0">
                        <a:lnSpc>
                          <a:spcPct val="115000"/>
                        </a:lnSpc>
                        <a:spcBef>
                          <a:spcPts val="0"/>
                        </a:spcBef>
                        <a:spcAft>
                          <a:spcPts val="0"/>
                        </a:spcAft>
                      </a:pPr>
                      <a:r>
                        <a:rPr lang="en-US" sz="1200" dirty="0" err="1">
                          <a:solidFill>
                            <a:srgbClr val="000000"/>
                          </a:solidFill>
                          <a:latin typeface="Times New Roman"/>
                          <a:ea typeface="Calibri"/>
                          <a:cs typeface="Times New Roman"/>
                        </a:rPr>
                        <a:t>Prodromal</a:t>
                      </a:r>
                      <a:r>
                        <a:rPr lang="en-US" sz="1200" dirty="0">
                          <a:solidFill>
                            <a:srgbClr val="000000"/>
                          </a:solidFill>
                          <a:latin typeface="Times New Roman"/>
                          <a:ea typeface="Calibri"/>
                          <a:cs typeface="Times New Roman"/>
                        </a:rPr>
                        <a:t> </a:t>
                      </a:r>
                      <a:r>
                        <a:rPr lang="en-US" sz="1200" dirty="0" err="1">
                          <a:solidFill>
                            <a:srgbClr val="000000"/>
                          </a:solidFill>
                          <a:latin typeface="Times New Roman"/>
                          <a:ea typeface="Calibri"/>
                          <a:cs typeface="Times New Roman"/>
                        </a:rPr>
                        <a:t>Dönem</a:t>
                      </a:r>
                      <a:r>
                        <a:rPr lang="en-US" sz="1200" dirty="0">
                          <a:solidFill>
                            <a:srgbClr val="000000"/>
                          </a:solidFill>
                          <a:latin typeface="Times New Roman"/>
                          <a:ea typeface="Calibri"/>
                          <a:cs typeface="Times New Roman"/>
                        </a:rPr>
                        <a:t>(</a:t>
                      </a:r>
                      <a:r>
                        <a:rPr lang="en-US" sz="1200" dirty="0" err="1">
                          <a:solidFill>
                            <a:srgbClr val="000000"/>
                          </a:solidFill>
                          <a:latin typeface="Times New Roman"/>
                          <a:ea typeface="Calibri"/>
                          <a:cs typeface="Times New Roman"/>
                        </a:rPr>
                        <a:t>gün</a:t>
                      </a:r>
                      <a:r>
                        <a:rPr lang="en-US" sz="1200" dirty="0">
                          <a:solidFill>
                            <a:srgbClr val="000000"/>
                          </a:solidFill>
                          <a:latin typeface="Times New Roman"/>
                          <a:ea typeface="Calibri"/>
                          <a:cs typeface="Times New Roman"/>
                        </a:rPr>
                        <a:t>)</a:t>
                      </a:r>
                      <a:endParaRPr lang="en-US" sz="1200" dirty="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000000"/>
                          </a:solidFill>
                          <a:latin typeface="Times New Roman"/>
                          <a:ea typeface="Calibri"/>
                          <a:cs typeface="Times New Roman"/>
                        </a:rPr>
                        <a:t>1-4</a:t>
                      </a:r>
                      <a:endParaRPr lang="en-US" sz="1200" dirty="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1-4</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2-4</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0-2</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5207">
                <a:tc>
                  <a:txBody>
                    <a:bodyPr/>
                    <a:lstStyle/>
                    <a:p>
                      <a:pPr marL="0" marR="0">
                        <a:lnSpc>
                          <a:spcPct val="115000"/>
                        </a:lnSpc>
                        <a:spcBef>
                          <a:spcPts val="0"/>
                        </a:spcBef>
                        <a:spcAft>
                          <a:spcPts val="0"/>
                        </a:spcAft>
                      </a:pPr>
                      <a:r>
                        <a:rPr lang="en-US" sz="1200" dirty="0" err="1">
                          <a:solidFill>
                            <a:srgbClr val="000000"/>
                          </a:solidFill>
                          <a:latin typeface="Times New Roman"/>
                          <a:ea typeface="Calibri"/>
                          <a:cs typeface="Times New Roman"/>
                        </a:rPr>
                        <a:t>Döküntü</a:t>
                      </a:r>
                      <a:r>
                        <a:rPr lang="en-US" sz="1200" dirty="0">
                          <a:solidFill>
                            <a:srgbClr val="000000"/>
                          </a:solidFill>
                          <a:latin typeface="Times New Roman"/>
                          <a:ea typeface="Calibri"/>
                          <a:cs typeface="Times New Roman"/>
                        </a:rPr>
                        <a:t> </a:t>
                      </a:r>
                      <a:r>
                        <a:rPr lang="en-US" sz="1200" dirty="0" err="1">
                          <a:solidFill>
                            <a:srgbClr val="000000"/>
                          </a:solidFill>
                          <a:latin typeface="Times New Roman"/>
                          <a:ea typeface="Calibri"/>
                          <a:cs typeface="Times New Roman"/>
                        </a:rPr>
                        <a:t>Dönemi</a:t>
                      </a:r>
                      <a:r>
                        <a:rPr lang="en-US" sz="1200" dirty="0">
                          <a:solidFill>
                            <a:srgbClr val="000000"/>
                          </a:solidFill>
                          <a:latin typeface="Times New Roman"/>
                          <a:ea typeface="Calibri"/>
                          <a:cs typeface="Times New Roman"/>
                        </a:rPr>
                        <a:t>(</a:t>
                      </a:r>
                      <a:r>
                        <a:rPr lang="en-US" sz="1200" dirty="0" err="1">
                          <a:solidFill>
                            <a:srgbClr val="000000"/>
                          </a:solidFill>
                          <a:latin typeface="Times New Roman"/>
                          <a:ea typeface="Calibri"/>
                          <a:cs typeface="Times New Roman"/>
                        </a:rPr>
                        <a:t>gün</a:t>
                      </a:r>
                      <a:r>
                        <a:rPr lang="en-US" sz="1200" dirty="0">
                          <a:solidFill>
                            <a:srgbClr val="000000"/>
                          </a:solidFill>
                          <a:latin typeface="Times New Roman"/>
                          <a:ea typeface="Calibri"/>
                          <a:cs typeface="Times New Roman"/>
                        </a:rPr>
                        <a:t>)</a:t>
                      </a:r>
                      <a:endParaRPr lang="en-US" sz="1200" dirty="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a:solidFill>
                            <a:srgbClr val="000000"/>
                          </a:solidFill>
                          <a:latin typeface="Times New Roman"/>
                          <a:ea typeface="Calibri"/>
                          <a:cs typeface="Times New Roman"/>
                        </a:rPr>
                        <a:t>14-28</a:t>
                      </a:r>
                      <a:endParaRPr lang="en-US" sz="1200" dirty="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14-28</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7-21</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10-21</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5207">
                <a:tc>
                  <a:txBody>
                    <a:bodyPr/>
                    <a:lstStyle/>
                    <a:p>
                      <a:pPr marL="0" marR="0">
                        <a:lnSpc>
                          <a:spcPct val="115000"/>
                        </a:lnSpc>
                        <a:spcBef>
                          <a:spcPts val="0"/>
                        </a:spcBef>
                        <a:spcAft>
                          <a:spcPts val="0"/>
                        </a:spcAft>
                      </a:pPr>
                      <a:r>
                        <a:rPr lang="en-US" sz="1200">
                          <a:solidFill>
                            <a:srgbClr val="000000"/>
                          </a:solidFill>
                          <a:latin typeface="Times New Roman"/>
                          <a:ea typeface="Calibri"/>
                          <a:cs typeface="Times New Roman"/>
                        </a:rPr>
                        <a:t>Prodromal Ateş</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err="1">
                          <a:solidFill>
                            <a:srgbClr val="000000"/>
                          </a:solidFill>
                          <a:latin typeface="Times New Roman"/>
                          <a:ea typeface="Calibri"/>
                          <a:cs typeface="Times New Roman"/>
                        </a:rPr>
                        <a:t>Var</a:t>
                      </a:r>
                      <a:endParaRPr lang="en-US" sz="1200" dirty="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Var</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Var</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Seyrek, hafif ateş</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95583">
                <a:tc>
                  <a:txBody>
                    <a:bodyPr/>
                    <a:lstStyle/>
                    <a:p>
                      <a:pPr marL="0" marR="0">
                        <a:lnSpc>
                          <a:spcPct val="115000"/>
                        </a:lnSpc>
                        <a:spcBef>
                          <a:spcPts val="0"/>
                        </a:spcBef>
                        <a:spcAft>
                          <a:spcPts val="0"/>
                        </a:spcAft>
                      </a:pPr>
                      <a:r>
                        <a:rPr lang="en-US" sz="1200">
                          <a:solidFill>
                            <a:srgbClr val="000000"/>
                          </a:solidFill>
                          <a:latin typeface="Times New Roman"/>
                          <a:ea typeface="Calibri"/>
                          <a:cs typeface="Times New Roman"/>
                        </a:rPr>
                        <a:t>Ateş</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err="1">
                          <a:solidFill>
                            <a:srgbClr val="000000"/>
                          </a:solidFill>
                          <a:latin typeface="Times New Roman"/>
                          <a:ea typeface="Calibri"/>
                          <a:cs typeface="Times New Roman"/>
                        </a:rPr>
                        <a:t>Sıklıkla</a:t>
                      </a:r>
                      <a:r>
                        <a:rPr lang="en-US" sz="1200" dirty="0">
                          <a:solidFill>
                            <a:srgbClr val="000000"/>
                          </a:solidFill>
                          <a:latin typeface="Times New Roman"/>
                          <a:ea typeface="Calibri"/>
                          <a:cs typeface="Times New Roman"/>
                        </a:rPr>
                        <a:t>,&gt;40</a:t>
                      </a:r>
                      <a:r>
                        <a:rPr lang="en-US" sz="1200" baseline="30000" dirty="0">
                          <a:solidFill>
                            <a:srgbClr val="000000"/>
                          </a:solidFill>
                          <a:latin typeface="Times New Roman"/>
                          <a:ea typeface="Calibri"/>
                          <a:cs typeface="Times New Roman"/>
                        </a:rPr>
                        <a:t>0</a:t>
                      </a:r>
                      <a:r>
                        <a:rPr lang="en-US" sz="1200" dirty="0">
                          <a:solidFill>
                            <a:srgbClr val="000000"/>
                          </a:solidFill>
                          <a:latin typeface="Times New Roman"/>
                          <a:ea typeface="Calibri"/>
                          <a:cs typeface="Times New Roman"/>
                        </a:rPr>
                        <a:t>C</a:t>
                      </a:r>
                      <a:endParaRPr lang="en-US" sz="1200" dirty="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Sıklıkla,</a:t>
                      </a:r>
                      <a:endParaRPr lang="en-US" sz="1200">
                        <a:latin typeface="Calibri"/>
                        <a:ea typeface="Calibri"/>
                        <a:cs typeface="Times New Roman"/>
                      </a:endParaRPr>
                    </a:p>
                    <a:p>
                      <a:pPr marL="0" marR="0" algn="ctr">
                        <a:lnSpc>
                          <a:spcPct val="115000"/>
                        </a:lnSpc>
                        <a:spcBef>
                          <a:spcPts val="0"/>
                        </a:spcBef>
                        <a:spcAft>
                          <a:spcPts val="0"/>
                        </a:spcAft>
                      </a:pPr>
                      <a:r>
                        <a:rPr lang="en-US" sz="1200">
                          <a:solidFill>
                            <a:srgbClr val="000000"/>
                          </a:solidFill>
                          <a:latin typeface="Times New Roman"/>
                          <a:ea typeface="Calibri"/>
                          <a:cs typeface="Times New Roman"/>
                        </a:rPr>
                        <a:t>38.5</a:t>
                      </a:r>
                      <a:r>
                        <a:rPr lang="en-US" sz="1200" baseline="30000">
                          <a:solidFill>
                            <a:srgbClr val="000000"/>
                          </a:solidFill>
                          <a:latin typeface="Times New Roman"/>
                          <a:ea typeface="Calibri"/>
                          <a:cs typeface="Times New Roman"/>
                        </a:rPr>
                        <a:t>0</a:t>
                      </a:r>
                      <a:r>
                        <a:rPr lang="en-US" sz="1200">
                          <a:solidFill>
                            <a:srgbClr val="000000"/>
                          </a:solidFill>
                          <a:latin typeface="Times New Roman"/>
                          <a:ea typeface="Calibri"/>
                          <a:cs typeface="Times New Roman"/>
                        </a:rPr>
                        <a:t>C-40.5</a:t>
                      </a:r>
                      <a:r>
                        <a:rPr lang="en-US" sz="1200" baseline="30000">
                          <a:solidFill>
                            <a:srgbClr val="000000"/>
                          </a:solidFill>
                          <a:latin typeface="Times New Roman"/>
                          <a:ea typeface="Calibri"/>
                          <a:cs typeface="Times New Roman"/>
                        </a:rPr>
                        <a:t>0</a:t>
                      </a:r>
                      <a:r>
                        <a:rPr lang="en-US" sz="1200">
                          <a:solidFill>
                            <a:srgbClr val="000000"/>
                          </a:solidFill>
                          <a:latin typeface="Times New Roman"/>
                          <a:ea typeface="Calibri"/>
                          <a:cs typeface="Times New Roman"/>
                        </a:rPr>
                        <a:t>C</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39.4</a:t>
                      </a:r>
                      <a:r>
                        <a:rPr lang="en-US" sz="1200" baseline="30000">
                          <a:solidFill>
                            <a:srgbClr val="000000"/>
                          </a:solidFill>
                          <a:latin typeface="Times New Roman"/>
                          <a:ea typeface="Calibri"/>
                          <a:cs typeface="Times New Roman"/>
                        </a:rPr>
                        <a:t>0</a:t>
                      </a:r>
                      <a:r>
                        <a:rPr lang="en-US" sz="1200">
                          <a:solidFill>
                            <a:srgbClr val="000000"/>
                          </a:solidFill>
                          <a:latin typeface="Times New Roman"/>
                          <a:ea typeface="Calibri"/>
                          <a:cs typeface="Times New Roman"/>
                        </a:rPr>
                        <a:t>C-40.5</a:t>
                      </a:r>
                      <a:r>
                        <a:rPr lang="en-US" sz="1200" baseline="30000">
                          <a:solidFill>
                            <a:srgbClr val="000000"/>
                          </a:solidFill>
                          <a:latin typeface="Times New Roman"/>
                          <a:ea typeface="Calibri"/>
                          <a:cs typeface="Times New Roman"/>
                        </a:rPr>
                        <a:t>0</a:t>
                      </a:r>
                      <a:r>
                        <a:rPr lang="en-US" sz="1200">
                          <a:solidFill>
                            <a:srgbClr val="000000"/>
                          </a:solidFill>
                          <a:latin typeface="Times New Roman"/>
                          <a:ea typeface="Calibri"/>
                          <a:cs typeface="Times New Roman"/>
                        </a:rPr>
                        <a:t>C</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&gt;38.8</a:t>
                      </a:r>
                      <a:r>
                        <a:rPr lang="en-US" sz="1200" baseline="30000">
                          <a:solidFill>
                            <a:srgbClr val="000000"/>
                          </a:solidFill>
                          <a:latin typeface="Times New Roman"/>
                          <a:ea typeface="Calibri"/>
                          <a:cs typeface="Times New Roman"/>
                        </a:rPr>
                        <a:t>0</a:t>
                      </a:r>
                      <a:r>
                        <a:rPr lang="en-US" sz="1200">
                          <a:solidFill>
                            <a:srgbClr val="000000"/>
                          </a:solidFill>
                          <a:latin typeface="Times New Roman"/>
                          <a:ea typeface="Calibri"/>
                          <a:cs typeface="Times New Roman"/>
                        </a:rPr>
                        <a:t>C</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5207">
                <a:tc>
                  <a:txBody>
                    <a:bodyPr/>
                    <a:lstStyle/>
                    <a:p>
                      <a:pPr marL="0" marR="0">
                        <a:lnSpc>
                          <a:spcPct val="115000"/>
                        </a:lnSpc>
                        <a:spcBef>
                          <a:spcPts val="0"/>
                        </a:spcBef>
                        <a:spcAft>
                          <a:spcPts val="0"/>
                        </a:spcAft>
                      </a:pPr>
                      <a:r>
                        <a:rPr lang="en-US" sz="1200">
                          <a:solidFill>
                            <a:srgbClr val="000000"/>
                          </a:solidFill>
                          <a:latin typeface="Times New Roman"/>
                          <a:ea typeface="Calibri"/>
                          <a:cs typeface="Times New Roman"/>
                        </a:rPr>
                        <a:t>Halsizlik</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err="1">
                          <a:solidFill>
                            <a:srgbClr val="000000"/>
                          </a:solidFill>
                          <a:latin typeface="Times New Roman"/>
                          <a:ea typeface="Calibri"/>
                          <a:cs typeface="Times New Roman"/>
                        </a:rPr>
                        <a:t>Var</a:t>
                      </a:r>
                      <a:endParaRPr lang="en-US" sz="1200" dirty="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err="1">
                          <a:solidFill>
                            <a:srgbClr val="000000"/>
                          </a:solidFill>
                          <a:latin typeface="Times New Roman"/>
                          <a:ea typeface="Calibri"/>
                          <a:cs typeface="Times New Roman"/>
                        </a:rPr>
                        <a:t>Var</a:t>
                      </a:r>
                      <a:endParaRPr lang="en-US" sz="1200" dirty="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Var</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Var</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5207">
                <a:tc>
                  <a:txBody>
                    <a:bodyPr/>
                    <a:lstStyle/>
                    <a:p>
                      <a:pPr marL="0" marR="0">
                        <a:lnSpc>
                          <a:spcPct val="115000"/>
                        </a:lnSpc>
                        <a:spcBef>
                          <a:spcPts val="0"/>
                        </a:spcBef>
                        <a:spcAft>
                          <a:spcPts val="0"/>
                        </a:spcAft>
                      </a:pPr>
                      <a:r>
                        <a:rPr lang="en-US" sz="1200">
                          <a:solidFill>
                            <a:srgbClr val="000000"/>
                          </a:solidFill>
                          <a:latin typeface="Times New Roman"/>
                          <a:ea typeface="Calibri"/>
                          <a:cs typeface="Times New Roman"/>
                        </a:rPr>
                        <a:t>Baş Ağrısı</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err="1">
                          <a:solidFill>
                            <a:srgbClr val="000000"/>
                          </a:solidFill>
                          <a:latin typeface="Times New Roman"/>
                          <a:ea typeface="Calibri"/>
                          <a:cs typeface="Times New Roman"/>
                        </a:rPr>
                        <a:t>Var</a:t>
                      </a:r>
                      <a:endParaRPr lang="en-US" sz="1200" dirty="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err="1">
                          <a:solidFill>
                            <a:srgbClr val="000000"/>
                          </a:solidFill>
                          <a:latin typeface="Times New Roman"/>
                          <a:ea typeface="Calibri"/>
                          <a:cs typeface="Times New Roman"/>
                        </a:rPr>
                        <a:t>Var</a:t>
                      </a:r>
                      <a:endParaRPr lang="en-US" sz="1200" dirty="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Yok</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Var</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5207">
                <a:tc>
                  <a:txBody>
                    <a:bodyPr/>
                    <a:lstStyle/>
                    <a:p>
                      <a:pPr marL="0" marR="0">
                        <a:lnSpc>
                          <a:spcPct val="115000"/>
                        </a:lnSpc>
                        <a:spcBef>
                          <a:spcPts val="0"/>
                        </a:spcBef>
                        <a:spcAft>
                          <a:spcPts val="0"/>
                        </a:spcAft>
                      </a:pPr>
                      <a:r>
                        <a:rPr lang="en-US" sz="1200">
                          <a:solidFill>
                            <a:srgbClr val="000000"/>
                          </a:solidFill>
                          <a:latin typeface="Times New Roman"/>
                          <a:ea typeface="Calibri"/>
                          <a:cs typeface="Times New Roman"/>
                        </a:rPr>
                        <a:t>Lenfadenopati</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Var</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err="1">
                          <a:solidFill>
                            <a:srgbClr val="000000"/>
                          </a:solidFill>
                          <a:latin typeface="Times New Roman"/>
                          <a:ea typeface="Calibri"/>
                          <a:cs typeface="Times New Roman"/>
                        </a:rPr>
                        <a:t>Yok</a:t>
                      </a:r>
                      <a:endParaRPr lang="en-US" sz="1200" dirty="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Var</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Yok</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2888">
                <a:tc>
                  <a:txBody>
                    <a:bodyPr/>
                    <a:lstStyle/>
                    <a:p>
                      <a:pPr marL="0" marR="0">
                        <a:lnSpc>
                          <a:spcPct val="115000"/>
                        </a:lnSpc>
                        <a:spcBef>
                          <a:spcPts val="0"/>
                        </a:spcBef>
                        <a:spcAft>
                          <a:spcPts val="0"/>
                        </a:spcAft>
                      </a:pPr>
                      <a:r>
                        <a:rPr lang="en-US" sz="1200">
                          <a:solidFill>
                            <a:srgbClr val="000000"/>
                          </a:solidFill>
                          <a:latin typeface="Times New Roman"/>
                          <a:ea typeface="Calibri"/>
                          <a:cs typeface="Times New Roman"/>
                        </a:rPr>
                        <a:t>Avuç içi ve ayak tabanı lezyonları</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err="1">
                          <a:solidFill>
                            <a:srgbClr val="000000"/>
                          </a:solidFill>
                          <a:latin typeface="Times New Roman"/>
                          <a:ea typeface="Calibri"/>
                          <a:cs typeface="Times New Roman"/>
                        </a:rPr>
                        <a:t>Var</a:t>
                      </a:r>
                      <a:endParaRPr lang="en-US" sz="1200" dirty="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err="1">
                          <a:solidFill>
                            <a:srgbClr val="000000"/>
                          </a:solidFill>
                          <a:latin typeface="Times New Roman"/>
                          <a:ea typeface="Calibri"/>
                          <a:cs typeface="Times New Roman"/>
                        </a:rPr>
                        <a:t>Var</a:t>
                      </a:r>
                      <a:endParaRPr lang="en-US" sz="1200" dirty="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Nadiren</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Nadiren</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7447">
                <a:tc>
                  <a:txBody>
                    <a:bodyPr/>
                    <a:lstStyle/>
                    <a:p>
                      <a:pPr marL="0" marR="0">
                        <a:lnSpc>
                          <a:spcPct val="115000"/>
                        </a:lnSpc>
                        <a:spcBef>
                          <a:spcPts val="0"/>
                        </a:spcBef>
                        <a:spcAft>
                          <a:spcPts val="0"/>
                        </a:spcAft>
                      </a:pPr>
                      <a:r>
                        <a:rPr lang="en-US" sz="1200">
                          <a:solidFill>
                            <a:srgbClr val="000000"/>
                          </a:solidFill>
                          <a:latin typeface="Times New Roman"/>
                          <a:ea typeface="Calibri"/>
                          <a:cs typeface="Times New Roman"/>
                        </a:rPr>
                        <a:t>Lezyon Dağılımı</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*Merkezkaç%80</a:t>
                      </a:r>
                      <a:endParaRPr lang="en-US" sz="1200">
                        <a:latin typeface="Calibri"/>
                        <a:ea typeface="Calibri"/>
                        <a:cs typeface="Times New Roman"/>
                      </a:endParaRPr>
                    </a:p>
                    <a:p>
                      <a:pPr marL="0" marR="0" algn="ctr">
                        <a:lnSpc>
                          <a:spcPct val="115000"/>
                        </a:lnSpc>
                        <a:spcBef>
                          <a:spcPts val="0"/>
                        </a:spcBef>
                        <a:spcAft>
                          <a:spcPts val="0"/>
                        </a:spcAft>
                      </a:pPr>
                      <a:r>
                        <a:rPr lang="en-US" sz="1200">
                          <a:solidFill>
                            <a:srgbClr val="000000"/>
                          </a:solidFill>
                          <a:latin typeface="Times New Roman"/>
                          <a:ea typeface="Calibri"/>
                          <a:cs typeface="Times New Roman"/>
                        </a:rPr>
                        <a:t>Merkezcil %5</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err="1">
                          <a:solidFill>
                            <a:srgbClr val="000000"/>
                          </a:solidFill>
                          <a:latin typeface="Times New Roman"/>
                          <a:ea typeface="Calibri"/>
                          <a:cs typeface="Times New Roman"/>
                        </a:rPr>
                        <a:t>Merkezkaç</a:t>
                      </a:r>
                      <a:endParaRPr lang="en-US" sz="1200" dirty="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err="1">
                          <a:solidFill>
                            <a:srgbClr val="000000"/>
                          </a:solidFill>
                          <a:latin typeface="Times New Roman"/>
                          <a:ea typeface="Calibri"/>
                          <a:cs typeface="Times New Roman"/>
                        </a:rPr>
                        <a:t>Merkeze</a:t>
                      </a:r>
                      <a:r>
                        <a:rPr lang="en-US" sz="1200" dirty="0">
                          <a:solidFill>
                            <a:srgbClr val="000000"/>
                          </a:solidFill>
                          <a:latin typeface="Times New Roman"/>
                          <a:ea typeface="Calibri"/>
                          <a:cs typeface="Times New Roman"/>
                        </a:rPr>
                        <a:t> </a:t>
                      </a:r>
                      <a:r>
                        <a:rPr lang="en-US" sz="1200" dirty="0" err="1">
                          <a:solidFill>
                            <a:srgbClr val="000000"/>
                          </a:solidFill>
                          <a:latin typeface="Times New Roman"/>
                          <a:ea typeface="Calibri"/>
                          <a:cs typeface="Times New Roman"/>
                        </a:rPr>
                        <a:t>Doğru</a:t>
                      </a:r>
                      <a:endParaRPr lang="en-US" sz="1200" dirty="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Merkeze Doğru</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78249">
                <a:tc>
                  <a:txBody>
                    <a:bodyPr/>
                    <a:lstStyle/>
                    <a:p>
                      <a:pPr marL="0" marR="0">
                        <a:lnSpc>
                          <a:spcPct val="115000"/>
                        </a:lnSpc>
                        <a:spcBef>
                          <a:spcPts val="0"/>
                        </a:spcBef>
                        <a:spcAft>
                          <a:spcPts val="0"/>
                        </a:spcAft>
                      </a:pPr>
                      <a:r>
                        <a:rPr lang="en-US" sz="1200">
                          <a:solidFill>
                            <a:srgbClr val="000000"/>
                          </a:solidFill>
                          <a:latin typeface="Times New Roman"/>
                          <a:ea typeface="Calibri"/>
                          <a:cs typeface="Times New Roman"/>
                        </a:rPr>
                        <a:t>Lezyon görünümü</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*Sert, derin(4-6 mm), şişkin, düzgün sınırlı</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Sert, derin(4-6 mm), şişkin, düzgün sınırlı</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err="1">
                          <a:solidFill>
                            <a:srgbClr val="000000"/>
                          </a:solidFill>
                          <a:latin typeface="Times New Roman"/>
                          <a:ea typeface="Calibri"/>
                          <a:cs typeface="Times New Roman"/>
                        </a:rPr>
                        <a:t>Yüzeysel</a:t>
                      </a:r>
                      <a:endParaRPr lang="en-US" sz="1200" dirty="0">
                        <a:latin typeface="Calibri"/>
                        <a:ea typeface="Calibri"/>
                        <a:cs typeface="Times New Roman"/>
                      </a:endParaRPr>
                    </a:p>
                    <a:p>
                      <a:pPr marL="0" marR="0" algn="ctr">
                        <a:lnSpc>
                          <a:spcPct val="115000"/>
                        </a:lnSpc>
                        <a:spcBef>
                          <a:spcPts val="0"/>
                        </a:spcBef>
                        <a:spcAft>
                          <a:spcPts val="0"/>
                        </a:spcAft>
                      </a:pPr>
                      <a:r>
                        <a:rPr lang="en-US" sz="1200" dirty="0">
                          <a:solidFill>
                            <a:srgbClr val="000000"/>
                          </a:solidFill>
                          <a:latin typeface="Times New Roman"/>
                          <a:ea typeface="Calibri"/>
                          <a:cs typeface="Times New Roman"/>
                        </a:rPr>
                        <a:t>(2-3 mm)</a:t>
                      </a:r>
                      <a:endParaRPr lang="en-US" sz="1200" dirty="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Yüzeysel(2-4 mm), düzensiz sınırlar,</a:t>
                      </a:r>
                      <a:r>
                        <a:rPr lang="en-US" sz="1200">
                          <a:latin typeface="Calibri"/>
                          <a:ea typeface="Calibri"/>
                          <a:cs typeface="Times New Roman"/>
                        </a:rPr>
                        <a:t> </a:t>
                      </a:r>
                      <a:r>
                        <a:rPr lang="en-US" sz="1200">
                          <a:solidFill>
                            <a:srgbClr val="000000"/>
                          </a:solidFill>
                          <a:latin typeface="Times New Roman"/>
                          <a:ea typeface="Calibri"/>
                          <a:cs typeface="Times New Roman"/>
                        </a:rPr>
                        <a:t>"gül yaprağındaki çiy damlası"</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82337">
                <a:tc>
                  <a:txBody>
                    <a:bodyPr/>
                    <a:lstStyle/>
                    <a:p>
                      <a:pPr marL="0" marR="0">
                        <a:lnSpc>
                          <a:spcPct val="115000"/>
                        </a:lnSpc>
                        <a:spcBef>
                          <a:spcPts val="0"/>
                        </a:spcBef>
                        <a:spcAft>
                          <a:spcPts val="0"/>
                        </a:spcAft>
                      </a:pPr>
                      <a:r>
                        <a:rPr lang="en-US" sz="1200">
                          <a:solidFill>
                            <a:srgbClr val="000000"/>
                          </a:solidFill>
                          <a:latin typeface="Times New Roman"/>
                          <a:ea typeface="Calibri"/>
                          <a:cs typeface="Times New Roman"/>
                        </a:rPr>
                        <a:t>Lezyon İlerlemesi</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*Lezyonlar genellikle tek aşamalıdır</a:t>
                      </a:r>
                      <a:endParaRPr lang="en-US" sz="1200">
                        <a:latin typeface="Calibri"/>
                        <a:ea typeface="Calibri"/>
                        <a:cs typeface="Times New Roman"/>
                      </a:endParaRPr>
                    </a:p>
                    <a:p>
                      <a:pPr marL="0" marR="0" algn="ctr">
                        <a:lnSpc>
                          <a:spcPct val="115000"/>
                        </a:lnSpc>
                        <a:spcBef>
                          <a:spcPts val="0"/>
                        </a:spcBef>
                        <a:spcAft>
                          <a:spcPts val="0"/>
                        </a:spcAft>
                      </a:pPr>
                      <a:r>
                        <a:rPr lang="en-US" sz="1200">
                          <a:solidFill>
                            <a:srgbClr val="000000"/>
                          </a:solidFill>
                          <a:latin typeface="Times New Roman"/>
                          <a:ea typeface="Calibri"/>
                          <a:cs typeface="Times New Roman"/>
                        </a:rPr>
                        <a:t>vücut üzerinde gelişim;</a:t>
                      </a:r>
                      <a:endParaRPr lang="en-US" sz="1200">
                        <a:latin typeface="Calibri"/>
                        <a:ea typeface="Calibri"/>
                        <a:cs typeface="Times New Roman"/>
                      </a:endParaRPr>
                    </a:p>
                    <a:p>
                      <a:pPr marL="0" marR="0" algn="ctr">
                        <a:lnSpc>
                          <a:spcPct val="115000"/>
                        </a:lnSpc>
                        <a:spcBef>
                          <a:spcPts val="0"/>
                        </a:spcBef>
                        <a:spcAft>
                          <a:spcPts val="0"/>
                        </a:spcAft>
                      </a:pPr>
                      <a:r>
                        <a:rPr lang="en-US" sz="1200">
                          <a:solidFill>
                            <a:srgbClr val="000000"/>
                          </a:solidFill>
                          <a:latin typeface="Times New Roman"/>
                          <a:ea typeface="Calibri"/>
                          <a:cs typeface="Times New Roman"/>
                        </a:rPr>
                        <a:t>her birinde yavaş ilerleme</a:t>
                      </a:r>
                      <a:endParaRPr lang="en-US" sz="1200">
                        <a:latin typeface="Calibri"/>
                        <a:ea typeface="Calibri"/>
                        <a:cs typeface="Times New Roman"/>
                      </a:endParaRPr>
                    </a:p>
                    <a:p>
                      <a:pPr marL="0" marR="0" algn="ctr">
                        <a:lnSpc>
                          <a:spcPct val="115000"/>
                        </a:lnSpc>
                        <a:spcBef>
                          <a:spcPts val="0"/>
                        </a:spcBef>
                        <a:spcAft>
                          <a:spcPts val="0"/>
                        </a:spcAft>
                      </a:pPr>
                      <a:r>
                        <a:rPr lang="en-US" sz="1200">
                          <a:solidFill>
                            <a:srgbClr val="000000"/>
                          </a:solidFill>
                          <a:latin typeface="Times New Roman"/>
                          <a:ea typeface="Calibri"/>
                          <a:cs typeface="Times New Roman"/>
                        </a:rPr>
                        <a:t>1-2 gün süren aşama</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a:solidFill>
                            <a:srgbClr val="000000"/>
                          </a:solidFill>
                          <a:latin typeface="Times New Roman"/>
                          <a:ea typeface="Calibri"/>
                          <a:cs typeface="Times New Roman"/>
                        </a:rPr>
                        <a:t>Lezyonlar genellikle tek aşamalıdır</a:t>
                      </a:r>
                      <a:endParaRPr lang="en-US" sz="1200">
                        <a:latin typeface="Calibri"/>
                        <a:ea typeface="Calibri"/>
                        <a:cs typeface="Times New Roman"/>
                      </a:endParaRPr>
                    </a:p>
                    <a:p>
                      <a:pPr marL="0" marR="0" algn="ctr">
                        <a:lnSpc>
                          <a:spcPct val="115000"/>
                        </a:lnSpc>
                        <a:spcBef>
                          <a:spcPts val="0"/>
                        </a:spcBef>
                        <a:spcAft>
                          <a:spcPts val="0"/>
                        </a:spcAft>
                      </a:pPr>
                      <a:r>
                        <a:rPr lang="en-US" sz="1200">
                          <a:solidFill>
                            <a:srgbClr val="000000"/>
                          </a:solidFill>
                          <a:latin typeface="Times New Roman"/>
                          <a:ea typeface="Calibri"/>
                          <a:cs typeface="Times New Roman"/>
                        </a:rPr>
                        <a:t>vücut üzerinde gelişim;</a:t>
                      </a:r>
                      <a:endParaRPr lang="en-US" sz="1200">
                        <a:latin typeface="Calibri"/>
                        <a:ea typeface="Calibri"/>
                        <a:cs typeface="Times New Roman"/>
                      </a:endParaRPr>
                    </a:p>
                    <a:p>
                      <a:pPr marL="0" marR="0" algn="ctr">
                        <a:lnSpc>
                          <a:spcPct val="115000"/>
                        </a:lnSpc>
                        <a:spcBef>
                          <a:spcPts val="0"/>
                        </a:spcBef>
                        <a:spcAft>
                          <a:spcPts val="0"/>
                        </a:spcAft>
                      </a:pPr>
                      <a:r>
                        <a:rPr lang="en-US" sz="1200">
                          <a:solidFill>
                            <a:srgbClr val="000000"/>
                          </a:solidFill>
                          <a:latin typeface="Times New Roman"/>
                          <a:ea typeface="Calibri"/>
                          <a:cs typeface="Times New Roman"/>
                        </a:rPr>
                        <a:t>her birinde yavaş ilerleme</a:t>
                      </a:r>
                      <a:endParaRPr lang="en-US" sz="1200">
                        <a:latin typeface="Calibri"/>
                        <a:ea typeface="Calibri"/>
                        <a:cs typeface="Times New Roman"/>
                      </a:endParaRPr>
                    </a:p>
                    <a:p>
                      <a:pPr marL="0" marR="0" algn="ctr">
                        <a:lnSpc>
                          <a:spcPct val="115000"/>
                        </a:lnSpc>
                        <a:spcBef>
                          <a:spcPts val="0"/>
                        </a:spcBef>
                        <a:spcAft>
                          <a:spcPts val="0"/>
                        </a:spcAft>
                      </a:pPr>
                      <a:r>
                        <a:rPr lang="en-US" sz="1200">
                          <a:solidFill>
                            <a:srgbClr val="000000"/>
                          </a:solidFill>
                          <a:latin typeface="Times New Roman"/>
                          <a:ea typeface="Calibri"/>
                          <a:cs typeface="Times New Roman"/>
                        </a:rPr>
                        <a:t>1-2 gün süren aşama</a:t>
                      </a:r>
                      <a:endParaRPr lang="en-US" sz="120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err="1">
                          <a:solidFill>
                            <a:srgbClr val="000000"/>
                          </a:solidFill>
                          <a:latin typeface="Times New Roman"/>
                          <a:ea typeface="Calibri"/>
                          <a:cs typeface="Times New Roman"/>
                        </a:rPr>
                        <a:t>Genellikle</a:t>
                      </a:r>
                      <a:r>
                        <a:rPr lang="en-US" sz="1200" dirty="0">
                          <a:solidFill>
                            <a:srgbClr val="000000"/>
                          </a:solidFill>
                          <a:latin typeface="Times New Roman"/>
                          <a:ea typeface="Calibri"/>
                          <a:cs typeface="Times New Roman"/>
                        </a:rPr>
                        <a:t> </a:t>
                      </a:r>
                      <a:r>
                        <a:rPr lang="en-US" sz="1200" dirty="0" err="1">
                          <a:solidFill>
                            <a:srgbClr val="000000"/>
                          </a:solidFill>
                          <a:latin typeface="Times New Roman"/>
                          <a:ea typeface="Calibri"/>
                          <a:cs typeface="Times New Roman"/>
                        </a:rPr>
                        <a:t>yüzde</a:t>
                      </a:r>
                      <a:r>
                        <a:rPr lang="en-US" sz="1200" dirty="0">
                          <a:solidFill>
                            <a:srgbClr val="000000"/>
                          </a:solidFill>
                          <a:latin typeface="Times New Roman"/>
                          <a:ea typeface="Calibri"/>
                          <a:cs typeface="Times New Roman"/>
                        </a:rPr>
                        <a:t> </a:t>
                      </a:r>
                      <a:r>
                        <a:rPr lang="en-US" sz="1200" dirty="0" err="1">
                          <a:solidFill>
                            <a:srgbClr val="000000"/>
                          </a:solidFill>
                          <a:latin typeface="Times New Roman"/>
                          <a:ea typeface="Calibri"/>
                          <a:cs typeface="Times New Roman"/>
                        </a:rPr>
                        <a:t>ve</a:t>
                      </a:r>
                      <a:r>
                        <a:rPr lang="en-US" sz="1200" dirty="0">
                          <a:solidFill>
                            <a:srgbClr val="000000"/>
                          </a:solidFill>
                          <a:latin typeface="Times New Roman"/>
                          <a:ea typeface="Calibri"/>
                          <a:cs typeface="Times New Roman"/>
                        </a:rPr>
                        <a:t> </a:t>
                      </a:r>
                      <a:r>
                        <a:rPr lang="en-US" sz="1200" dirty="0" err="1">
                          <a:solidFill>
                            <a:srgbClr val="000000"/>
                          </a:solidFill>
                          <a:latin typeface="Times New Roman"/>
                          <a:ea typeface="Calibri"/>
                          <a:cs typeface="Times New Roman"/>
                        </a:rPr>
                        <a:t>kulakların</a:t>
                      </a:r>
                      <a:r>
                        <a:rPr lang="en-US" sz="1200" dirty="0">
                          <a:solidFill>
                            <a:srgbClr val="000000"/>
                          </a:solidFill>
                          <a:latin typeface="Times New Roman"/>
                          <a:ea typeface="Calibri"/>
                          <a:cs typeface="Times New Roman"/>
                        </a:rPr>
                        <a:t> </a:t>
                      </a:r>
                      <a:r>
                        <a:rPr lang="en-US" sz="1200" dirty="0" err="1">
                          <a:solidFill>
                            <a:srgbClr val="000000"/>
                          </a:solidFill>
                          <a:latin typeface="Times New Roman"/>
                          <a:ea typeface="Calibri"/>
                          <a:cs typeface="Times New Roman"/>
                        </a:rPr>
                        <a:t>arkasında</a:t>
                      </a:r>
                      <a:r>
                        <a:rPr lang="en-US" sz="1200" dirty="0">
                          <a:solidFill>
                            <a:srgbClr val="000000"/>
                          </a:solidFill>
                          <a:latin typeface="Times New Roman"/>
                          <a:ea typeface="Calibri"/>
                          <a:cs typeface="Times New Roman"/>
                        </a:rPr>
                        <a:t> </a:t>
                      </a:r>
                      <a:r>
                        <a:rPr lang="en-US" sz="1200" dirty="0" err="1">
                          <a:solidFill>
                            <a:srgbClr val="000000"/>
                          </a:solidFill>
                          <a:latin typeface="Times New Roman"/>
                          <a:ea typeface="Calibri"/>
                          <a:cs typeface="Times New Roman"/>
                        </a:rPr>
                        <a:t>beliren</a:t>
                      </a:r>
                      <a:r>
                        <a:rPr lang="en-US" sz="1200" dirty="0">
                          <a:solidFill>
                            <a:srgbClr val="000000"/>
                          </a:solidFill>
                          <a:latin typeface="Times New Roman"/>
                          <a:ea typeface="Calibri"/>
                          <a:cs typeface="Times New Roman"/>
                        </a:rPr>
                        <a:t>, </a:t>
                      </a:r>
                      <a:r>
                        <a:rPr lang="en-US" sz="1200" dirty="0" err="1">
                          <a:solidFill>
                            <a:srgbClr val="000000"/>
                          </a:solidFill>
                          <a:latin typeface="Times New Roman"/>
                          <a:ea typeface="Calibri"/>
                          <a:cs typeface="Times New Roman"/>
                        </a:rPr>
                        <a:t>ardından</a:t>
                      </a:r>
                      <a:r>
                        <a:rPr lang="en-US" sz="1200" dirty="0">
                          <a:solidFill>
                            <a:srgbClr val="000000"/>
                          </a:solidFill>
                          <a:latin typeface="Times New Roman"/>
                          <a:ea typeface="Calibri"/>
                          <a:cs typeface="Times New Roman"/>
                        </a:rPr>
                        <a:t> </a:t>
                      </a:r>
                      <a:r>
                        <a:rPr lang="en-US" sz="1200" dirty="0" err="1">
                          <a:solidFill>
                            <a:srgbClr val="000000"/>
                          </a:solidFill>
                          <a:latin typeface="Times New Roman"/>
                          <a:ea typeface="Calibri"/>
                          <a:cs typeface="Times New Roman"/>
                        </a:rPr>
                        <a:t>göğse</a:t>
                      </a:r>
                      <a:r>
                        <a:rPr lang="en-US" sz="1200" dirty="0">
                          <a:solidFill>
                            <a:srgbClr val="000000"/>
                          </a:solidFill>
                          <a:latin typeface="Times New Roman"/>
                          <a:ea typeface="Calibri"/>
                          <a:cs typeface="Times New Roman"/>
                        </a:rPr>
                        <a:t>, </a:t>
                      </a:r>
                      <a:r>
                        <a:rPr lang="en-US" sz="1200" dirty="0" err="1">
                          <a:solidFill>
                            <a:srgbClr val="000000"/>
                          </a:solidFill>
                          <a:latin typeface="Times New Roman"/>
                          <a:ea typeface="Calibri"/>
                          <a:cs typeface="Times New Roman"/>
                        </a:rPr>
                        <a:t>sırta</a:t>
                      </a:r>
                      <a:r>
                        <a:rPr lang="en-US" sz="1200" dirty="0">
                          <a:solidFill>
                            <a:srgbClr val="000000"/>
                          </a:solidFill>
                          <a:latin typeface="Times New Roman"/>
                          <a:ea typeface="Calibri"/>
                          <a:cs typeface="Times New Roman"/>
                        </a:rPr>
                        <a:t> </a:t>
                      </a:r>
                      <a:r>
                        <a:rPr lang="en-US" sz="1200" dirty="0" err="1">
                          <a:solidFill>
                            <a:srgbClr val="000000"/>
                          </a:solidFill>
                          <a:latin typeface="Times New Roman"/>
                          <a:ea typeface="Calibri"/>
                          <a:cs typeface="Times New Roman"/>
                        </a:rPr>
                        <a:t>ve</a:t>
                      </a:r>
                      <a:r>
                        <a:rPr lang="en-US" sz="1200" dirty="0">
                          <a:solidFill>
                            <a:srgbClr val="000000"/>
                          </a:solidFill>
                          <a:latin typeface="Times New Roman"/>
                          <a:ea typeface="Calibri"/>
                          <a:cs typeface="Times New Roman"/>
                        </a:rPr>
                        <a:t> son </a:t>
                      </a:r>
                      <a:r>
                        <a:rPr lang="en-US" sz="1200" dirty="0" err="1">
                          <a:solidFill>
                            <a:srgbClr val="000000"/>
                          </a:solidFill>
                          <a:latin typeface="Times New Roman"/>
                          <a:ea typeface="Calibri"/>
                          <a:cs typeface="Times New Roman"/>
                        </a:rPr>
                        <a:t>olarak</a:t>
                      </a:r>
                      <a:r>
                        <a:rPr lang="en-US" sz="1200" dirty="0">
                          <a:solidFill>
                            <a:srgbClr val="000000"/>
                          </a:solidFill>
                          <a:latin typeface="Times New Roman"/>
                          <a:ea typeface="Calibri"/>
                          <a:cs typeface="Times New Roman"/>
                        </a:rPr>
                        <a:t> </a:t>
                      </a:r>
                      <a:r>
                        <a:rPr lang="en-US" sz="1200" dirty="0" err="1">
                          <a:solidFill>
                            <a:srgbClr val="000000"/>
                          </a:solidFill>
                          <a:latin typeface="Times New Roman"/>
                          <a:ea typeface="Calibri"/>
                          <a:cs typeface="Times New Roman"/>
                        </a:rPr>
                        <a:t>ayaklara</a:t>
                      </a:r>
                      <a:r>
                        <a:rPr lang="en-US" sz="1200" dirty="0">
                          <a:solidFill>
                            <a:srgbClr val="000000"/>
                          </a:solidFill>
                          <a:latin typeface="Times New Roman"/>
                          <a:ea typeface="Calibri"/>
                          <a:cs typeface="Times New Roman"/>
                        </a:rPr>
                        <a:t> </a:t>
                      </a:r>
                      <a:r>
                        <a:rPr lang="en-US" sz="1200" dirty="0" err="1">
                          <a:solidFill>
                            <a:srgbClr val="000000"/>
                          </a:solidFill>
                          <a:latin typeface="Times New Roman"/>
                          <a:ea typeface="Calibri"/>
                          <a:cs typeface="Times New Roman"/>
                        </a:rPr>
                        <a:t>yayılır</a:t>
                      </a:r>
                      <a:endParaRPr lang="en-US" sz="1200" dirty="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200" dirty="0" err="1">
                          <a:solidFill>
                            <a:srgbClr val="000000"/>
                          </a:solidFill>
                          <a:latin typeface="Times New Roman"/>
                          <a:ea typeface="Calibri"/>
                          <a:cs typeface="Times New Roman"/>
                        </a:rPr>
                        <a:t>Lezyonlar</a:t>
                      </a:r>
                      <a:r>
                        <a:rPr lang="en-US" sz="1200" dirty="0">
                          <a:solidFill>
                            <a:srgbClr val="000000"/>
                          </a:solidFill>
                          <a:latin typeface="Times New Roman"/>
                          <a:ea typeface="Calibri"/>
                          <a:cs typeface="Times New Roman"/>
                        </a:rPr>
                        <a:t> </a:t>
                      </a:r>
                      <a:r>
                        <a:rPr lang="en-US" sz="1200" dirty="0" err="1">
                          <a:solidFill>
                            <a:srgbClr val="000000"/>
                          </a:solidFill>
                          <a:latin typeface="Times New Roman"/>
                          <a:ea typeface="Calibri"/>
                          <a:cs typeface="Times New Roman"/>
                        </a:rPr>
                        <a:t>genelde</a:t>
                      </a:r>
                      <a:r>
                        <a:rPr lang="en-US" sz="1200" dirty="0">
                          <a:solidFill>
                            <a:srgbClr val="000000"/>
                          </a:solidFill>
                          <a:latin typeface="Times New Roman"/>
                          <a:ea typeface="Calibri"/>
                          <a:cs typeface="Times New Roman"/>
                        </a:rPr>
                        <a:t> </a:t>
                      </a:r>
                      <a:r>
                        <a:rPr lang="en-US" sz="1200" dirty="0" err="1">
                          <a:solidFill>
                            <a:srgbClr val="000000"/>
                          </a:solidFill>
                          <a:latin typeface="Times New Roman"/>
                          <a:ea typeface="Calibri"/>
                          <a:cs typeface="Times New Roman"/>
                        </a:rPr>
                        <a:t>birden</a:t>
                      </a:r>
                      <a:r>
                        <a:rPr lang="en-US" sz="1200" dirty="0">
                          <a:solidFill>
                            <a:srgbClr val="000000"/>
                          </a:solidFill>
                          <a:latin typeface="Times New Roman"/>
                          <a:ea typeface="Calibri"/>
                          <a:cs typeface="Times New Roman"/>
                        </a:rPr>
                        <a:t> </a:t>
                      </a:r>
                      <a:r>
                        <a:rPr lang="en-US" sz="1200" dirty="0" err="1">
                          <a:solidFill>
                            <a:srgbClr val="000000"/>
                          </a:solidFill>
                          <a:latin typeface="Times New Roman"/>
                          <a:ea typeface="Calibri"/>
                          <a:cs typeface="Times New Roman"/>
                        </a:rPr>
                        <a:t>fazla</a:t>
                      </a:r>
                      <a:endParaRPr lang="en-US" sz="1200" dirty="0">
                        <a:latin typeface="Calibri"/>
                        <a:ea typeface="Calibri"/>
                        <a:cs typeface="Times New Roman"/>
                      </a:endParaRPr>
                    </a:p>
                    <a:p>
                      <a:pPr marL="0" marR="0" algn="ctr">
                        <a:lnSpc>
                          <a:spcPct val="115000"/>
                        </a:lnSpc>
                        <a:spcBef>
                          <a:spcPts val="0"/>
                        </a:spcBef>
                        <a:spcAft>
                          <a:spcPts val="0"/>
                        </a:spcAft>
                      </a:pPr>
                      <a:r>
                        <a:rPr lang="en-US" sz="1200" dirty="0" err="1">
                          <a:solidFill>
                            <a:srgbClr val="000000"/>
                          </a:solidFill>
                          <a:latin typeface="Times New Roman"/>
                          <a:ea typeface="Calibri"/>
                          <a:cs typeface="Times New Roman"/>
                        </a:rPr>
                        <a:t>gelişim</a:t>
                      </a:r>
                      <a:r>
                        <a:rPr lang="en-US" sz="1200" dirty="0">
                          <a:solidFill>
                            <a:srgbClr val="000000"/>
                          </a:solidFill>
                          <a:latin typeface="Times New Roman"/>
                          <a:ea typeface="Calibri"/>
                          <a:cs typeface="Times New Roman"/>
                        </a:rPr>
                        <a:t> </a:t>
                      </a:r>
                      <a:r>
                        <a:rPr lang="en-US" sz="1200" dirty="0" err="1">
                          <a:solidFill>
                            <a:srgbClr val="000000"/>
                          </a:solidFill>
                          <a:latin typeface="Times New Roman"/>
                          <a:ea typeface="Calibri"/>
                          <a:cs typeface="Times New Roman"/>
                        </a:rPr>
                        <a:t>aşamaları</a:t>
                      </a:r>
                      <a:endParaRPr lang="en-US" sz="1200" dirty="0">
                        <a:latin typeface="Calibri"/>
                        <a:ea typeface="Calibri"/>
                        <a:cs typeface="Times New Roman"/>
                      </a:endParaRPr>
                    </a:p>
                    <a:p>
                      <a:pPr marL="0" marR="0" algn="ctr">
                        <a:lnSpc>
                          <a:spcPct val="115000"/>
                        </a:lnSpc>
                        <a:spcBef>
                          <a:spcPts val="0"/>
                        </a:spcBef>
                        <a:spcAft>
                          <a:spcPts val="0"/>
                        </a:spcAft>
                      </a:pPr>
                      <a:r>
                        <a:rPr lang="en-US" sz="1200" dirty="0" err="1">
                          <a:solidFill>
                            <a:srgbClr val="000000"/>
                          </a:solidFill>
                          <a:latin typeface="Times New Roman"/>
                          <a:ea typeface="Calibri"/>
                          <a:cs typeface="Times New Roman"/>
                        </a:rPr>
                        <a:t>vücut</a:t>
                      </a:r>
                      <a:r>
                        <a:rPr lang="en-US" sz="1200" dirty="0">
                          <a:solidFill>
                            <a:srgbClr val="000000"/>
                          </a:solidFill>
                          <a:latin typeface="Times New Roman"/>
                          <a:ea typeface="Calibri"/>
                          <a:cs typeface="Times New Roman"/>
                        </a:rPr>
                        <a:t>; </a:t>
                      </a:r>
                      <a:r>
                        <a:rPr lang="en-US" sz="1200" dirty="0" err="1">
                          <a:solidFill>
                            <a:srgbClr val="000000"/>
                          </a:solidFill>
                          <a:latin typeface="Times New Roman"/>
                          <a:ea typeface="Calibri"/>
                          <a:cs typeface="Times New Roman"/>
                        </a:rPr>
                        <a:t>hızlı</a:t>
                      </a:r>
                      <a:r>
                        <a:rPr lang="en-US" sz="1200" dirty="0">
                          <a:solidFill>
                            <a:srgbClr val="000000"/>
                          </a:solidFill>
                          <a:latin typeface="Times New Roman"/>
                          <a:ea typeface="Calibri"/>
                          <a:cs typeface="Times New Roman"/>
                        </a:rPr>
                        <a:t> </a:t>
                      </a:r>
                      <a:r>
                        <a:rPr lang="en-US" sz="1200" dirty="0" err="1">
                          <a:solidFill>
                            <a:srgbClr val="000000"/>
                          </a:solidFill>
                          <a:latin typeface="Times New Roman"/>
                          <a:ea typeface="Calibri"/>
                          <a:cs typeface="Times New Roman"/>
                        </a:rPr>
                        <a:t>ilerleme</a:t>
                      </a:r>
                      <a:endParaRPr lang="en-US" sz="1200" dirty="0">
                        <a:latin typeface="Calibri"/>
                        <a:ea typeface="Calibri"/>
                        <a:cs typeface="Times New Roman"/>
                      </a:endParaRPr>
                    </a:p>
                  </a:txBody>
                  <a:tcPr marL="10854" marR="1085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dirty="0" err="1" smtClean="0"/>
              <a:t>Maymun</a:t>
            </a:r>
            <a:r>
              <a:rPr lang="en-US" dirty="0" smtClean="0"/>
              <a:t> </a:t>
            </a:r>
            <a:r>
              <a:rPr lang="en-US" dirty="0" err="1" smtClean="0"/>
              <a:t>Çiçeği</a:t>
            </a:r>
            <a:r>
              <a:rPr lang="en-US" dirty="0" smtClean="0"/>
              <a:t> </a:t>
            </a:r>
            <a:r>
              <a:rPr lang="en-US" dirty="0" err="1" smtClean="0"/>
              <a:t>Familyası</a:t>
            </a:r>
            <a:endParaRPr lang="en-US" dirty="0"/>
          </a:p>
        </p:txBody>
      </p:sp>
      <p:pic>
        <p:nvPicPr>
          <p:cNvPr id="4" name="Content Placeholder 3" descr="life-13-00522-g001.png"/>
          <p:cNvPicPr>
            <a:picLocks noGrp="1" noChangeAspect="1"/>
          </p:cNvPicPr>
          <p:nvPr>
            <p:ph idx="1"/>
          </p:nvPr>
        </p:nvPicPr>
        <p:blipFill>
          <a:blip r:embed="rId2" cstate="print"/>
          <a:stretch>
            <a:fillRect/>
          </a:stretch>
        </p:blipFill>
        <p:spPr>
          <a:xfrm>
            <a:off x="609600" y="1066800"/>
            <a:ext cx="7906269" cy="4525963"/>
          </a:xfrm>
        </p:spPr>
      </p:pic>
      <p:cxnSp>
        <p:nvCxnSpPr>
          <p:cNvPr id="6" name="Straight Arrow Connector 5"/>
          <p:cNvCxnSpPr/>
          <p:nvPr/>
        </p:nvCxnSpPr>
        <p:spPr>
          <a:xfrm>
            <a:off x="6400800" y="4267200"/>
            <a:ext cx="10668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7" name="TextBox 6"/>
          <p:cNvSpPr txBox="1"/>
          <p:nvPr/>
        </p:nvSpPr>
        <p:spPr>
          <a:xfrm>
            <a:off x="7467600" y="4038600"/>
            <a:ext cx="1013739"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dirty="0" smtClean="0"/>
              <a:t>smallpox</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Geçmişten</a:t>
            </a:r>
            <a:r>
              <a:rPr lang="en-US" dirty="0" smtClean="0"/>
              <a:t> </a:t>
            </a:r>
            <a:r>
              <a:rPr lang="en-US" dirty="0" err="1" smtClean="0"/>
              <a:t>Günümüze</a:t>
            </a:r>
            <a:r>
              <a:rPr lang="en-US" dirty="0" smtClean="0"/>
              <a:t> </a:t>
            </a:r>
            <a:r>
              <a:rPr lang="en-US" dirty="0" err="1" smtClean="0"/>
              <a:t>Vakalar</a:t>
            </a:r>
            <a:endParaRPr lang="en-US" dirty="0"/>
          </a:p>
        </p:txBody>
      </p:sp>
      <p:pic>
        <p:nvPicPr>
          <p:cNvPr id="4" name="Content Placeholder 3" descr="109.png"/>
          <p:cNvPicPr>
            <a:picLocks noGrp="1" noChangeAspect="1"/>
          </p:cNvPicPr>
          <p:nvPr>
            <p:ph idx="1"/>
          </p:nvPr>
        </p:nvPicPr>
        <p:blipFill>
          <a:blip r:embed="rId2" cstate="print"/>
          <a:stretch>
            <a:fillRect/>
          </a:stretch>
        </p:blipFill>
        <p:spPr>
          <a:xfrm>
            <a:off x="762000" y="1447800"/>
            <a:ext cx="7755426" cy="4525963"/>
          </a:xfrm>
        </p:spPr>
      </p:pic>
      <p:sp>
        <p:nvSpPr>
          <p:cNvPr id="5" name="Rectangle 4"/>
          <p:cNvSpPr/>
          <p:nvPr/>
        </p:nvSpPr>
        <p:spPr>
          <a:xfrm>
            <a:off x="1371600" y="6172200"/>
            <a:ext cx="6934200" cy="369332"/>
          </a:xfrm>
          <a:prstGeom prst="rect">
            <a:avLst/>
          </a:prstGeom>
        </p:spPr>
        <p:txBody>
          <a:bodyPr wrap="square">
            <a:spAutoFit/>
          </a:bodyPr>
          <a:lstStyle/>
          <a:p>
            <a:r>
              <a:rPr lang="en-US" dirty="0" smtClean="0"/>
              <a:t> </a:t>
            </a:r>
            <a:r>
              <a:rPr lang="en-US" dirty="0" smtClean="0"/>
              <a:t>1 </a:t>
            </a:r>
            <a:r>
              <a:rPr lang="en-US" dirty="0" err="1" smtClean="0"/>
              <a:t>Ocak</a:t>
            </a:r>
            <a:r>
              <a:rPr lang="en-US" dirty="0" smtClean="0"/>
              <a:t> 2022 – 21 </a:t>
            </a:r>
            <a:r>
              <a:rPr lang="en-US" dirty="0" err="1" smtClean="0"/>
              <a:t>Haziran</a:t>
            </a:r>
            <a:r>
              <a:rPr lang="en-US" dirty="0" smtClean="0"/>
              <a:t> 2023  </a:t>
            </a:r>
            <a:r>
              <a:rPr lang="en-US" dirty="0" err="1" smtClean="0"/>
              <a:t>Vaka</a:t>
            </a:r>
            <a:r>
              <a:rPr lang="en-US" dirty="0" smtClean="0"/>
              <a:t> Sayısı:</a:t>
            </a:r>
            <a:r>
              <a:rPr lang="en-US" b="1" dirty="0" smtClean="0"/>
              <a:t>88,026 </a:t>
            </a:r>
            <a:r>
              <a:rPr lang="en-US" dirty="0" err="1" smtClean="0"/>
              <a:t>Ölüm</a:t>
            </a:r>
            <a:r>
              <a:rPr lang="en-US" dirty="0" smtClean="0"/>
              <a:t> Sayısı:</a:t>
            </a:r>
            <a:r>
              <a:rPr lang="en-US" b="1" dirty="0" smtClean="0"/>
              <a:t>148 </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648200" y="0"/>
          <a:ext cx="4286885" cy="2120646"/>
        </p:xfrm>
        <a:graphic>
          <a:graphicData uri="http://schemas.openxmlformats.org/drawingml/2006/table">
            <a:tbl>
              <a:tblPr/>
              <a:tblGrid>
                <a:gridCol w="1002665"/>
                <a:gridCol w="757555"/>
                <a:gridCol w="807720"/>
                <a:gridCol w="859155"/>
                <a:gridCol w="859790"/>
              </a:tblGrid>
              <a:tr h="184150">
                <a:tc gridSpan="5">
                  <a:txBody>
                    <a:bodyPr/>
                    <a:lstStyle/>
                    <a:p>
                      <a:pPr marL="0" marR="0">
                        <a:lnSpc>
                          <a:spcPct val="115000"/>
                        </a:lnSpc>
                        <a:spcBef>
                          <a:spcPts val="0"/>
                        </a:spcBef>
                        <a:spcAft>
                          <a:spcPts val="0"/>
                        </a:spcAft>
                      </a:pPr>
                      <a:r>
                        <a:rPr lang="en-US" sz="1100" dirty="0" err="1">
                          <a:solidFill>
                            <a:srgbClr val="000000"/>
                          </a:solidFill>
                          <a:latin typeface="Times New Roman"/>
                          <a:ea typeface="Calibri"/>
                          <a:cs typeface="Times New Roman"/>
                        </a:rPr>
                        <a:t>Tablo</a:t>
                      </a:r>
                      <a:r>
                        <a:rPr lang="en-US" sz="1100" dirty="0">
                          <a:solidFill>
                            <a:srgbClr val="000000"/>
                          </a:solidFill>
                          <a:latin typeface="Times New Roman"/>
                          <a:ea typeface="Calibri"/>
                          <a:cs typeface="Times New Roman"/>
                        </a:rPr>
                        <a:t> 3. 1980-1985 </a:t>
                      </a:r>
                      <a:r>
                        <a:rPr lang="en-US" sz="1100" dirty="0" err="1">
                          <a:solidFill>
                            <a:srgbClr val="000000"/>
                          </a:solidFill>
                          <a:latin typeface="Times New Roman"/>
                          <a:ea typeface="Calibri"/>
                          <a:cs typeface="Times New Roman"/>
                        </a:rPr>
                        <a:t>Maymun</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Çiçeği</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Vaka</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ve</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Ölüm</a:t>
                      </a:r>
                      <a:r>
                        <a:rPr lang="en-US" sz="1100" dirty="0">
                          <a:solidFill>
                            <a:srgbClr val="000000"/>
                          </a:solidFill>
                          <a:latin typeface="Times New Roman"/>
                          <a:ea typeface="Calibri"/>
                          <a:cs typeface="Times New Roman"/>
                        </a:rPr>
                        <a:t> Say</a:t>
                      </a:r>
                      <a:r>
                        <a:rPr lang="tr-TR" sz="1100" dirty="0">
                          <a:latin typeface="Times New Roman"/>
                          <a:ea typeface="Calibri"/>
                          <a:cs typeface="Times New Roman"/>
                        </a:rPr>
                        <a:t>ıları</a:t>
                      </a:r>
                      <a:endParaRPr lang="en-US" sz="1100" dirty="0">
                        <a:latin typeface="Calibri"/>
                        <a:ea typeface="Calibri"/>
                        <a:cs typeface="Times New Roman"/>
                      </a:endParaRPr>
                    </a:p>
                  </a:txBody>
                  <a:tcPr marL="19050" marR="1905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84150">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Zaire(KDC)</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Erkek</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err="1">
                          <a:solidFill>
                            <a:srgbClr val="000000"/>
                          </a:solidFill>
                          <a:latin typeface="Times New Roman"/>
                          <a:ea typeface="Calibri"/>
                          <a:cs typeface="Times New Roman"/>
                        </a:rPr>
                        <a:t>Kadın</a:t>
                      </a:r>
                      <a:endParaRPr lang="en-US" sz="1100" dirty="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err="1">
                          <a:solidFill>
                            <a:srgbClr val="000000"/>
                          </a:solidFill>
                          <a:latin typeface="Times New Roman"/>
                          <a:ea typeface="Calibri"/>
                          <a:cs typeface="Times New Roman"/>
                        </a:rPr>
                        <a:t>Çiçek</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Aşısı</a:t>
                      </a:r>
                      <a:r>
                        <a:rPr lang="en-US" sz="1100" dirty="0">
                          <a:solidFill>
                            <a:srgbClr val="000000"/>
                          </a:solidFill>
                          <a:latin typeface="Times New Roman"/>
                          <a:ea typeface="Calibri"/>
                          <a:cs typeface="Times New Roman"/>
                        </a:rPr>
                        <a:t> Olan</a:t>
                      </a:r>
                      <a:endParaRPr lang="en-US" sz="1100" dirty="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Çiçek Aşısı Olmayan</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0-4</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66</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76</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141</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5-9</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58</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42</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8</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92</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10-14</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12</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8</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6</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14</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15-19</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20-29</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3</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7</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8</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2</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30-39</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4</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5</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&gt;39</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2</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2</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3</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Toplam</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143</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139</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32</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rgbClr val="000000"/>
                          </a:solidFill>
                          <a:latin typeface="Times New Roman"/>
                          <a:ea typeface="Calibri"/>
                          <a:cs typeface="Times New Roman"/>
                        </a:rPr>
                        <a:t>250</a:t>
                      </a:r>
                      <a:endParaRPr lang="en-US" sz="1100" dirty="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4"/>
          <p:cNvSpPr/>
          <p:nvPr/>
        </p:nvSpPr>
        <p:spPr>
          <a:xfrm>
            <a:off x="4534533" y="2209800"/>
            <a:ext cx="4609467" cy="369332"/>
          </a:xfrm>
          <a:prstGeom prst="rect">
            <a:avLst/>
          </a:prstGeom>
        </p:spPr>
        <p:txBody>
          <a:bodyPr wrap="none">
            <a:spAutoFit/>
          </a:bodyPr>
          <a:lstStyle/>
          <a:p>
            <a:r>
              <a:rPr lang="tr-TR" dirty="0" smtClean="0"/>
              <a:t>Aşılanmamış hastalardaki ölenlerin sayısı 28’dir.</a:t>
            </a:r>
            <a:endParaRPr lang="en-US" dirty="0"/>
          </a:p>
        </p:txBody>
      </p:sp>
      <p:graphicFrame>
        <p:nvGraphicFramePr>
          <p:cNvPr id="6" name="Table 5"/>
          <p:cNvGraphicFramePr>
            <a:graphicFrameLocks noGrp="1"/>
          </p:cNvGraphicFramePr>
          <p:nvPr/>
        </p:nvGraphicFramePr>
        <p:xfrm>
          <a:off x="228600" y="152400"/>
          <a:ext cx="2567940" cy="1542288"/>
        </p:xfrm>
        <a:graphic>
          <a:graphicData uri="http://schemas.openxmlformats.org/drawingml/2006/table">
            <a:tbl>
              <a:tblPr/>
              <a:tblGrid>
                <a:gridCol w="1002665"/>
                <a:gridCol w="757555"/>
                <a:gridCol w="807720"/>
              </a:tblGrid>
              <a:tr h="184150">
                <a:tc gridSpan="3">
                  <a:txBody>
                    <a:bodyPr/>
                    <a:lstStyle/>
                    <a:p>
                      <a:pPr marL="0" marR="0">
                        <a:lnSpc>
                          <a:spcPct val="115000"/>
                        </a:lnSpc>
                        <a:spcBef>
                          <a:spcPts val="0"/>
                        </a:spcBef>
                        <a:spcAft>
                          <a:spcPts val="0"/>
                        </a:spcAft>
                      </a:pPr>
                      <a:r>
                        <a:rPr lang="en-US" sz="1100" dirty="0" err="1">
                          <a:solidFill>
                            <a:srgbClr val="000000"/>
                          </a:solidFill>
                          <a:latin typeface="Times New Roman"/>
                          <a:ea typeface="Calibri"/>
                          <a:cs typeface="Times New Roman"/>
                        </a:rPr>
                        <a:t>Tablo</a:t>
                      </a:r>
                      <a:r>
                        <a:rPr lang="en-US" sz="1100" dirty="0">
                          <a:solidFill>
                            <a:srgbClr val="000000"/>
                          </a:solidFill>
                          <a:latin typeface="Times New Roman"/>
                          <a:ea typeface="Calibri"/>
                          <a:cs typeface="Times New Roman"/>
                        </a:rPr>
                        <a:t> 2. 1970-1979 </a:t>
                      </a:r>
                      <a:r>
                        <a:rPr lang="en-US" sz="1100" dirty="0" err="1">
                          <a:solidFill>
                            <a:srgbClr val="000000"/>
                          </a:solidFill>
                          <a:latin typeface="Times New Roman"/>
                          <a:ea typeface="Calibri"/>
                          <a:cs typeface="Times New Roman"/>
                        </a:rPr>
                        <a:t>Maymun</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Çiçeği</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Vaka</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ve</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Ölüm</a:t>
                      </a:r>
                      <a:r>
                        <a:rPr lang="en-US" sz="1100" dirty="0">
                          <a:solidFill>
                            <a:srgbClr val="000000"/>
                          </a:solidFill>
                          <a:latin typeface="Times New Roman"/>
                          <a:ea typeface="Calibri"/>
                          <a:cs typeface="Times New Roman"/>
                        </a:rPr>
                        <a:t> Say</a:t>
                      </a:r>
                      <a:r>
                        <a:rPr lang="tr-TR" sz="1100" dirty="0">
                          <a:latin typeface="Times New Roman"/>
                          <a:ea typeface="Calibri"/>
                          <a:cs typeface="Times New Roman"/>
                        </a:rPr>
                        <a:t>ıları</a:t>
                      </a:r>
                      <a:endParaRPr lang="en-US" sz="1100" dirty="0">
                        <a:latin typeface="Calibri"/>
                        <a:ea typeface="Calibri"/>
                        <a:cs typeface="Times New Roman"/>
                      </a:endParaRPr>
                    </a:p>
                  </a:txBody>
                  <a:tcPr marL="19050" marR="1905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184150">
                <a:tc>
                  <a:txBody>
                    <a:bodyPr/>
                    <a:lstStyle/>
                    <a:p>
                      <a:pPr marL="0" marR="0">
                        <a:lnSpc>
                          <a:spcPct val="115000"/>
                        </a:lnSpc>
                        <a:spcBef>
                          <a:spcPts val="0"/>
                        </a:spcBef>
                        <a:spcAft>
                          <a:spcPts val="0"/>
                        </a:spcAft>
                      </a:pPr>
                      <a:endParaRPr lang="en-US" sz="1100">
                        <a:solidFill>
                          <a:srgbClr val="000000"/>
                        </a:solidFill>
                        <a:latin typeface="Times New Roman"/>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err="1">
                          <a:solidFill>
                            <a:srgbClr val="000000"/>
                          </a:solidFill>
                          <a:latin typeface="Times New Roman"/>
                          <a:ea typeface="Calibri"/>
                          <a:cs typeface="Times New Roman"/>
                        </a:rPr>
                        <a:t>Vaka</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Sayısı</a:t>
                      </a:r>
                      <a:endParaRPr lang="en-US" sz="1100" dirty="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Ölüm Sayısı</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Zaire(KDC)</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38</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8</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Liberya</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4</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Nijerya</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rgbClr val="000000"/>
                          </a:solidFill>
                          <a:latin typeface="Times New Roman"/>
                          <a:ea typeface="Calibri"/>
                          <a:cs typeface="Times New Roman"/>
                        </a:rPr>
                        <a:t>3</a:t>
                      </a:r>
                      <a:endParaRPr lang="en-US" sz="1100" dirty="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Fildişi Sahili</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Sierra Leone</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rgbClr val="000000"/>
                          </a:solidFill>
                          <a:latin typeface="Times New Roman"/>
                          <a:ea typeface="Calibri"/>
                          <a:cs typeface="Times New Roman"/>
                        </a:rPr>
                        <a:t>0</a:t>
                      </a:r>
                      <a:endParaRPr lang="en-US" sz="1100" dirty="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nvGraphicFramePr>
        <p:xfrm>
          <a:off x="228600" y="2438400"/>
          <a:ext cx="2567940" cy="1542288"/>
        </p:xfrm>
        <a:graphic>
          <a:graphicData uri="http://schemas.openxmlformats.org/drawingml/2006/table">
            <a:tbl>
              <a:tblPr/>
              <a:tblGrid>
                <a:gridCol w="1002665"/>
                <a:gridCol w="757555"/>
                <a:gridCol w="807720"/>
              </a:tblGrid>
              <a:tr h="184150">
                <a:tc gridSpan="3">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Tablo 4. 1986-1989 Maymun Çiçeği Vaka ve Ölüm Say</a:t>
                      </a:r>
                      <a:r>
                        <a:rPr lang="tr-TR" sz="1100">
                          <a:latin typeface="Times New Roman"/>
                          <a:ea typeface="Calibri"/>
                          <a:cs typeface="Times New Roman"/>
                        </a:rPr>
                        <a:t>ıları</a:t>
                      </a:r>
                      <a:endParaRPr lang="en-US" sz="1100">
                        <a:latin typeface="Calibri"/>
                        <a:ea typeface="Calibri"/>
                        <a:cs typeface="Times New Roman"/>
                      </a:endParaRPr>
                    </a:p>
                  </a:txBody>
                  <a:tcPr marL="19050" marR="1905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184150">
                <a:tc>
                  <a:txBody>
                    <a:bodyPr/>
                    <a:lstStyle/>
                    <a:p>
                      <a:pPr marL="0" marR="0" algn="r">
                        <a:lnSpc>
                          <a:spcPct val="115000"/>
                        </a:lnSpc>
                        <a:spcBef>
                          <a:spcPts val="0"/>
                        </a:spcBef>
                        <a:spcAft>
                          <a:spcPts val="0"/>
                        </a:spcAft>
                      </a:pPr>
                      <a:endParaRPr lang="en-US" sz="1100">
                        <a:solidFill>
                          <a:srgbClr val="000000"/>
                        </a:solidFill>
                        <a:latin typeface="Times New Roman"/>
                        <a:ea typeface="Calibri"/>
                        <a:cs typeface="Times New Roman"/>
                      </a:endParaRPr>
                    </a:p>
                  </a:txBody>
                  <a:tcPr marL="19050" marR="1905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Vaka Sayısı</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Ölüm Sayısı</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Zaire(KDC)</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61</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6</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Orta Afrika C.</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8</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Gabon</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4</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2</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Fildişi Sahili</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Kamerun</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rgbClr val="000000"/>
                          </a:solidFill>
                          <a:latin typeface="Times New Roman"/>
                          <a:ea typeface="Calibri"/>
                          <a:cs typeface="Times New Roman"/>
                        </a:rPr>
                        <a:t>0</a:t>
                      </a:r>
                      <a:endParaRPr lang="en-US" sz="1100" dirty="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nvGraphicFramePr>
        <p:xfrm>
          <a:off x="228600" y="4343400"/>
          <a:ext cx="2567940" cy="963930"/>
        </p:xfrm>
        <a:graphic>
          <a:graphicData uri="http://schemas.openxmlformats.org/drawingml/2006/table">
            <a:tbl>
              <a:tblPr/>
              <a:tblGrid>
                <a:gridCol w="1002665"/>
                <a:gridCol w="757555"/>
                <a:gridCol w="807720"/>
              </a:tblGrid>
              <a:tr h="184150">
                <a:tc gridSpan="3">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Tablo 5. 1990-1999 Maymun Çiçeği Vaka ve Ölüm Say</a:t>
                      </a:r>
                      <a:r>
                        <a:rPr lang="tr-TR" sz="1100">
                          <a:latin typeface="Times New Roman"/>
                          <a:ea typeface="Calibri"/>
                          <a:cs typeface="Times New Roman"/>
                        </a:rPr>
                        <a:t>ıları</a:t>
                      </a:r>
                      <a:endParaRPr lang="en-US" sz="1100">
                        <a:latin typeface="Calibri"/>
                        <a:ea typeface="Calibri"/>
                        <a:cs typeface="Times New Roman"/>
                      </a:endParaRPr>
                    </a:p>
                  </a:txBody>
                  <a:tcPr marL="19050" marR="1905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184150">
                <a:tc>
                  <a:txBody>
                    <a:bodyPr/>
                    <a:lstStyle/>
                    <a:p>
                      <a:pPr marL="0" marR="0" algn="r">
                        <a:lnSpc>
                          <a:spcPct val="115000"/>
                        </a:lnSpc>
                        <a:spcBef>
                          <a:spcPts val="0"/>
                        </a:spcBef>
                        <a:spcAft>
                          <a:spcPts val="0"/>
                        </a:spcAft>
                      </a:pPr>
                      <a:endParaRPr lang="en-US" sz="1100">
                        <a:solidFill>
                          <a:srgbClr val="000000"/>
                        </a:solidFill>
                        <a:latin typeface="Times New Roman"/>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Vaka Sayısı</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Ölüm Sayısı</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KDC</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511</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8</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Gabon</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9</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rgbClr val="000000"/>
                          </a:solidFill>
                          <a:latin typeface="Times New Roman"/>
                          <a:ea typeface="Calibri"/>
                          <a:cs typeface="Times New Roman"/>
                        </a:rPr>
                        <a:t>0</a:t>
                      </a:r>
                      <a:endParaRPr lang="en-US" sz="1100" dirty="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9" name="Table 8"/>
          <p:cNvGraphicFramePr>
            <a:graphicFrameLocks noGrp="1"/>
          </p:cNvGraphicFramePr>
          <p:nvPr/>
        </p:nvGraphicFramePr>
        <p:xfrm>
          <a:off x="4191000" y="4191000"/>
          <a:ext cx="4286885" cy="1156716"/>
        </p:xfrm>
        <a:graphic>
          <a:graphicData uri="http://schemas.openxmlformats.org/drawingml/2006/table">
            <a:tbl>
              <a:tblPr/>
              <a:tblGrid>
                <a:gridCol w="1002665"/>
                <a:gridCol w="757555"/>
                <a:gridCol w="807720"/>
                <a:gridCol w="1718945"/>
              </a:tblGrid>
              <a:tr h="184150">
                <a:tc gridSpan="4">
                  <a:txBody>
                    <a:bodyPr/>
                    <a:lstStyle/>
                    <a:p>
                      <a:pPr marL="0" marR="0">
                        <a:lnSpc>
                          <a:spcPct val="115000"/>
                        </a:lnSpc>
                        <a:spcBef>
                          <a:spcPts val="0"/>
                        </a:spcBef>
                        <a:spcAft>
                          <a:spcPts val="0"/>
                        </a:spcAft>
                      </a:pPr>
                      <a:r>
                        <a:rPr lang="en-US" sz="1100" dirty="0" err="1">
                          <a:solidFill>
                            <a:srgbClr val="000000"/>
                          </a:solidFill>
                          <a:latin typeface="Times New Roman"/>
                          <a:ea typeface="Calibri"/>
                          <a:cs typeface="Times New Roman"/>
                        </a:rPr>
                        <a:t>Tablo</a:t>
                      </a:r>
                      <a:r>
                        <a:rPr lang="en-US" sz="1100" dirty="0">
                          <a:solidFill>
                            <a:srgbClr val="000000"/>
                          </a:solidFill>
                          <a:latin typeface="Times New Roman"/>
                          <a:ea typeface="Calibri"/>
                          <a:cs typeface="Times New Roman"/>
                        </a:rPr>
                        <a:t> 6. 2000-2009 </a:t>
                      </a:r>
                      <a:r>
                        <a:rPr lang="en-US" sz="1100" dirty="0" err="1">
                          <a:solidFill>
                            <a:srgbClr val="000000"/>
                          </a:solidFill>
                          <a:latin typeface="Times New Roman"/>
                          <a:ea typeface="Calibri"/>
                          <a:cs typeface="Times New Roman"/>
                        </a:rPr>
                        <a:t>Maymun</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Çiçeği</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Vaka</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ve</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Ölüm</a:t>
                      </a:r>
                      <a:r>
                        <a:rPr lang="en-US" sz="1100" dirty="0">
                          <a:solidFill>
                            <a:srgbClr val="000000"/>
                          </a:solidFill>
                          <a:latin typeface="Times New Roman"/>
                          <a:ea typeface="Calibri"/>
                          <a:cs typeface="Times New Roman"/>
                        </a:rPr>
                        <a:t> Say</a:t>
                      </a:r>
                      <a:r>
                        <a:rPr lang="tr-TR" sz="1100" dirty="0">
                          <a:latin typeface="Times New Roman"/>
                          <a:ea typeface="Calibri"/>
                          <a:cs typeface="Times New Roman"/>
                        </a:rPr>
                        <a:t>ıları</a:t>
                      </a:r>
                      <a:endParaRPr lang="en-US" sz="1100" dirty="0">
                        <a:latin typeface="Calibri"/>
                        <a:ea typeface="Calibri"/>
                        <a:cs typeface="Times New Roman"/>
                      </a:endParaRPr>
                    </a:p>
                  </a:txBody>
                  <a:tcPr marL="19050" marR="1905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r>
              <a:tr h="184150">
                <a:tc>
                  <a:txBody>
                    <a:bodyPr/>
                    <a:lstStyle/>
                    <a:p>
                      <a:pPr marL="0" marR="0" algn="r">
                        <a:lnSpc>
                          <a:spcPct val="115000"/>
                        </a:lnSpc>
                        <a:spcBef>
                          <a:spcPts val="0"/>
                        </a:spcBef>
                        <a:spcAft>
                          <a:spcPts val="0"/>
                        </a:spcAft>
                      </a:pPr>
                      <a:endParaRPr lang="en-US" sz="1100">
                        <a:solidFill>
                          <a:srgbClr val="000000"/>
                        </a:solidFill>
                        <a:latin typeface="Times New Roman"/>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Vaka Sayısı</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Ölüm Sayısı</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Onaylanmamış Vaka Sayısı</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KDC</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rgbClr val="000000"/>
                          </a:solidFill>
                          <a:latin typeface="Times New Roman"/>
                          <a:ea typeface="Calibri"/>
                          <a:cs typeface="Times New Roman"/>
                        </a:rPr>
                        <a:t>0</a:t>
                      </a:r>
                      <a:endParaRPr lang="en-US" sz="1100" dirty="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10027</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Kongo</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73</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5</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Güney Sudan</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19</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ABD</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rgbClr val="000000"/>
                          </a:solidFill>
                          <a:latin typeface="Times New Roman"/>
                          <a:ea typeface="Calibri"/>
                          <a:cs typeface="Times New Roman"/>
                        </a:rPr>
                        <a:t>47</a:t>
                      </a:r>
                      <a:endParaRPr lang="en-US" sz="1100" dirty="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rgbClr val="000000"/>
                          </a:solidFill>
                          <a:latin typeface="Times New Roman"/>
                          <a:ea typeface="Calibri"/>
                          <a:cs typeface="Times New Roman"/>
                        </a:rPr>
                        <a:t>0</a:t>
                      </a:r>
                      <a:endParaRPr lang="en-US" sz="1100" dirty="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2133600" y="3810000"/>
          <a:ext cx="4286885" cy="2699004"/>
        </p:xfrm>
        <a:graphic>
          <a:graphicData uri="http://schemas.openxmlformats.org/drawingml/2006/table">
            <a:tbl>
              <a:tblPr/>
              <a:tblGrid>
                <a:gridCol w="1002665"/>
                <a:gridCol w="757555"/>
                <a:gridCol w="807720"/>
                <a:gridCol w="1718945"/>
              </a:tblGrid>
              <a:tr h="184150">
                <a:tc gridSpan="4">
                  <a:txBody>
                    <a:bodyPr/>
                    <a:lstStyle/>
                    <a:p>
                      <a:pPr marL="0" marR="0">
                        <a:lnSpc>
                          <a:spcPct val="115000"/>
                        </a:lnSpc>
                        <a:spcBef>
                          <a:spcPts val="0"/>
                        </a:spcBef>
                        <a:spcAft>
                          <a:spcPts val="0"/>
                        </a:spcAft>
                      </a:pPr>
                      <a:r>
                        <a:rPr lang="en-US" sz="1100" dirty="0" err="1">
                          <a:solidFill>
                            <a:srgbClr val="000000"/>
                          </a:solidFill>
                          <a:latin typeface="Times New Roman"/>
                          <a:ea typeface="Calibri"/>
                          <a:cs typeface="Times New Roman"/>
                        </a:rPr>
                        <a:t>Tablo</a:t>
                      </a:r>
                      <a:r>
                        <a:rPr lang="en-US" sz="1100" dirty="0">
                          <a:solidFill>
                            <a:srgbClr val="000000"/>
                          </a:solidFill>
                          <a:latin typeface="Times New Roman"/>
                          <a:ea typeface="Calibri"/>
                          <a:cs typeface="Times New Roman"/>
                        </a:rPr>
                        <a:t> 8. </a:t>
                      </a:r>
                      <a:r>
                        <a:rPr lang="en-US" sz="1100" dirty="0" err="1">
                          <a:solidFill>
                            <a:srgbClr val="000000"/>
                          </a:solidFill>
                          <a:latin typeface="Times New Roman"/>
                          <a:ea typeface="Calibri"/>
                          <a:cs typeface="Times New Roman"/>
                        </a:rPr>
                        <a:t>Mayıs</a:t>
                      </a:r>
                      <a:r>
                        <a:rPr lang="en-US" sz="1100" dirty="0">
                          <a:solidFill>
                            <a:srgbClr val="000000"/>
                          </a:solidFill>
                          <a:latin typeface="Times New Roman"/>
                          <a:ea typeface="Calibri"/>
                          <a:cs typeface="Times New Roman"/>
                        </a:rPr>
                        <a:t> 2022-12 </a:t>
                      </a:r>
                      <a:r>
                        <a:rPr lang="en-US" sz="1100" dirty="0" err="1">
                          <a:solidFill>
                            <a:srgbClr val="000000"/>
                          </a:solidFill>
                          <a:latin typeface="Times New Roman"/>
                          <a:ea typeface="Calibri"/>
                          <a:cs typeface="Times New Roman"/>
                        </a:rPr>
                        <a:t>Haziraan</a:t>
                      </a:r>
                      <a:r>
                        <a:rPr lang="en-US" sz="1100" dirty="0">
                          <a:solidFill>
                            <a:srgbClr val="000000"/>
                          </a:solidFill>
                          <a:latin typeface="Times New Roman"/>
                          <a:ea typeface="Calibri"/>
                          <a:cs typeface="Times New Roman"/>
                        </a:rPr>
                        <a:t> 2023 </a:t>
                      </a:r>
                      <a:r>
                        <a:rPr lang="en-US" sz="1100" dirty="0" err="1">
                          <a:solidFill>
                            <a:srgbClr val="000000"/>
                          </a:solidFill>
                          <a:latin typeface="Times New Roman"/>
                          <a:ea typeface="Calibri"/>
                          <a:cs typeface="Times New Roman"/>
                        </a:rPr>
                        <a:t>Maymun</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Çiçeği</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Vaka</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ve</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Ölüm</a:t>
                      </a:r>
                      <a:r>
                        <a:rPr lang="en-US" sz="1100" dirty="0">
                          <a:solidFill>
                            <a:srgbClr val="000000"/>
                          </a:solidFill>
                          <a:latin typeface="Times New Roman"/>
                          <a:ea typeface="Calibri"/>
                          <a:cs typeface="Times New Roman"/>
                        </a:rPr>
                        <a:t> Say</a:t>
                      </a:r>
                      <a:r>
                        <a:rPr lang="tr-TR" sz="1100" dirty="0">
                          <a:latin typeface="Times New Roman"/>
                          <a:ea typeface="Calibri"/>
                          <a:cs typeface="Times New Roman"/>
                        </a:rPr>
                        <a:t>ıları</a:t>
                      </a:r>
                      <a:endParaRPr lang="en-US" sz="1100" dirty="0">
                        <a:latin typeface="Calibri"/>
                        <a:ea typeface="Calibri"/>
                        <a:cs typeface="Times New Roman"/>
                      </a:endParaRPr>
                    </a:p>
                  </a:txBody>
                  <a:tcPr marL="19050" marR="1905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r>
              <a:tr h="184150">
                <a:tc gridSpan="4">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Amerika Bölgesi</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r>
              <a:tr h="184150">
                <a:tc>
                  <a:txBody>
                    <a:bodyPr/>
                    <a:lstStyle/>
                    <a:p>
                      <a:pPr marL="0" marR="0" algn="r">
                        <a:lnSpc>
                          <a:spcPct val="115000"/>
                        </a:lnSpc>
                        <a:spcBef>
                          <a:spcPts val="0"/>
                        </a:spcBef>
                        <a:spcAft>
                          <a:spcPts val="0"/>
                        </a:spcAft>
                      </a:pPr>
                      <a:endParaRPr lang="en-US" sz="1100">
                        <a:solidFill>
                          <a:srgbClr val="000000"/>
                        </a:solidFill>
                        <a:latin typeface="Times New Roman"/>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Vaka Sayısı</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Ölüm Sayısı</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err="1">
                          <a:solidFill>
                            <a:srgbClr val="000000"/>
                          </a:solidFill>
                          <a:latin typeface="Times New Roman"/>
                          <a:ea typeface="Calibri"/>
                          <a:cs typeface="Times New Roman"/>
                        </a:rPr>
                        <a:t>Onaylanmamış</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Vaka</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Sayısı</a:t>
                      </a:r>
                      <a:endParaRPr lang="en-US" sz="1100" dirty="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ABD</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30243</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42</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rgbClr val="000000"/>
                          </a:solidFill>
                          <a:latin typeface="Times New Roman"/>
                          <a:ea typeface="Calibri"/>
                          <a:cs typeface="Times New Roman"/>
                        </a:rPr>
                        <a:t>0</a:t>
                      </a:r>
                      <a:endParaRPr lang="en-US" sz="1100" dirty="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Brezilya</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10949</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16</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16</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dirty="0" err="1">
                          <a:solidFill>
                            <a:srgbClr val="000000"/>
                          </a:solidFill>
                          <a:latin typeface="Times New Roman"/>
                          <a:ea typeface="Calibri"/>
                          <a:cs typeface="Times New Roman"/>
                        </a:rPr>
                        <a:t>Kolombiya</a:t>
                      </a:r>
                      <a:endParaRPr lang="en-US" sz="1100" dirty="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4090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Meksika</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4020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rgbClr val="000000"/>
                          </a:solidFill>
                          <a:latin typeface="Times New Roman"/>
                          <a:ea typeface="Calibri"/>
                          <a:cs typeface="Times New Roman"/>
                        </a:rPr>
                        <a:t>29</a:t>
                      </a:r>
                      <a:endParaRPr lang="en-US" sz="1100" dirty="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66</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Peru</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3800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20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rgbClr val="000000"/>
                          </a:solidFill>
                          <a:latin typeface="Times New Roman"/>
                          <a:ea typeface="Calibri"/>
                          <a:cs typeface="Times New Roman"/>
                        </a:rPr>
                        <a:t>0</a:t>
                      </a:r>
                      <a:endParaRPr lang="en-US" sz="1100" dirty="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Kanada</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1496</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79</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Şili</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1441</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2</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26</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Arjantin</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1129</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2</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Ekvador</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533</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3</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Guatemala</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405</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rgbClr val="000000"/>
                          </a:solidFill>
                          <a:latin typeface="Times New Roman"/>
                          <a:ea typeface="Calibri"/>
                          <a:cs typeface="Times New Roman"/>
                        </a:rPr>
                        <a:t>5</a:t>
                      </a:r>
                      <a:endParaRPr lang="en-US" sz="1100" dirty="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nvGraphicFramePr>
        <p:xfrm>
          <a:off x="2133600" y="457200"/>
          <a:ext cx="4286885" cy="2506218"/>
        </p:xfrm>
        <a:graphic>
          <a:graphicData uri="http://schemas.openxmlformats.org/drawingml/2006/table">
            <a:tbl>
              <a:tblPr/>
              <a:tblGrid>
                <a:gridCol w="1002665"/>
                <a:gridCol w="757555"/>
                <a:gridCol w="807720"/>
                <a:gridCol w="1718945"/>
              </a:tblGrid>
              <a:tr h="184150">
                <a:tc gridSpan="4">
                  <a:txBody>
                    <a:bodyPr/>
                    <a:lstStyle/>
                    <a:p>
                      <a:pPr marL="0" marR="0">
                        <a:lnSpc>
                          <a:spcPct val="115000"/>
                        </a:lnSpc>
                        <a:spcBef>
                          <a:spcPts val="0"/>
                        </a:spcBef>
                        <a:spcAft>
                          <a:spcPts val="0"/>
                        </a:spcAft>
                      </a:pPr>
                      <a:r>
                        <a:rPr lang="en-US" sz="1100" dirty="0" err="1">
                          <a:solidFill>
                            <a:srgbClr val="000000"/>
                          </a:solidFill>
                          <a:latin typeface="Times New Roman"/>
                          <a:ea typeface="Calibri"/>
                          <a:cs typeface="Times New Roman"/>
                        </a:rPr>
                        <a:t>Tablo</a:t>
                      </a:r>
                      <a:r>
                        <a:rPr lang="en-US" sz="1100" dirty="0">
                          <a:solidFill>
                            <a:srgbClr val="000000"/>
                          </a:solidFill>
                          <a:latin typeface="Times New Roman"/>
                          <a:ea typeface="Calibri"/>
                          <a:cs typeface="Times New Roman"/>
                        </a:rPr>
                        <a:t> 7. 2010-Nisan 2022 </a:t>
                      </a:r>
                      <a:r>
                        <a:rPr lang="en-US" sz="1100" dirty="0" err="1">
                          <a:solidFill>
                            <a:srgbClr val="000000"/>
                          </a:solidFill>
                          <a:latin typeface="Times New Roman"/>
                          <a:ea typeface="Calibri"/>
                          <a:cs typeface="Times New Roman"/>
                        </a:rPr>
                        <a:t>Maymun</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Çiçeği</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Vaka</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ve</a:t>
                      </a:r>
                      <a:r>
                        <a:rPr lang="en-US" sz="1100" dirty="0">
                          <a:solidFill>
                            <a:srgbClr val="000000"/>
                          </a:solidFill>
                          <a:latin typeface="Times New Roman"/>
                          <a:ea typeface="Calibri"/>
                          <a:cs typeface="Times New Roman"/>
                        </a:rPr>
                        <a:t> </a:t>
                      </a:r>
                      <a:r>
                        <a:rPr lang="en-US" sz="1100" dirty="0" err="1">
                          <a:solidFill>
                            <a:srgbClr val="000000"/>
                          </a:solidFill>
                          <a:latin typeface="Times New Roman"/>
                          <a:ea typeface="Calibri"/>
                          <a:cs typeface="Times New Roman"/>
                        </a:rPr>
                        <a:t>Ölüm</a:t>
                      </a:r>
                      <a:r>
                        <a:rPr lang="en-US" sz="1100" dirty="0">
                          <a:solidFill>
                            <a:srgbClr val="000000"/>
                          </a:solidFill>
                          <a:latin typeface="Times New Roman"/>
                          <a:ea typeface="Calibri"/>
                          <a:cs typeface="Times New Roman"/>
                        </a:rPr>
                        <a:t> Say</a:t>
                      </a:r>
                      <a:r>
                        <a:rPr lang="tr-TR" sz="1100" dirty="0">
                          <a:latin typeface="Times New Roman"/>
                          <a:ea typeface="Calibri"/>
                          <a:cs typeface="Times New Roman"/>
                        </a:rPr>
                        <a:t>ıları</a:t>
                      </a:r>
                      <a:endParaRPr lang="en-US" sz="1100" dirty="0">
                        <a:latin typeface="Calibri"/>
                        <a:ea typeface="Calibri"/>
                        <a:cs typeface="Times New Roman"/>
                      </a:endParaRPr>
                    </a:p>
                  </a:txBody>
                  <a:tcPr marL="19050" marR="19050"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r>
              <a:tr h="184150">
                <a:tc>
                  <a:txBody>
                    <a:bodyPr/>
                    <a:lstStyle/>
                    <a:p>
                      <a:pPr marL="0" marR="0" algn="r">
                        <a:lnSpc>
                          <a:spcPct val="115000"/>
                        </a:lnSpc>
                        <a:spcBef>
                          <a:spcPts val="0"/>
                        </a:spcBef>
                        <a:spcAft>
                          <a:spcPts val="0"/>
                        </a:spcAft>
                      </a:pPr>
                      <a:endParaRPr lang="en-US" sz="1100">
                        <a:solidFill>
                          <a:srgbClr val="000000"/>
                        </a:solidFill>
                        <a:latin typeface="Times New Roman"/>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Vaka Sayısı</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Ölüm Sayısı</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Onaylanmamış Vaka Sayısı</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KDC</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rgbClr val="000000"/>
                          </a:solidFill>
                          <a:latin typeface="Times New Roman"/>
                          <a:ea typeface="Calibri"/>
                          <a:cs typeface="Times New Roman"/>
                        </a:rPr>
                        <a:t>362</a:t>
                      </a:r>
                      <a:endParaRPr lang="en-US" sz="1100" dirty="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18788</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Nijerya</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181</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9</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Orta Afrika C.</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61</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6</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dirty="0" err="1">
                          <a:solidFill>
                            <a:srgbClr val="000000"/>
                          </a:solidFill>
                          <a:latin typeface="Times New Roman"/>
                          <a:ea typeface="Calibri"/>
                          <a:cs typeface="Times New Roman"/>
                        </a:rPr>
                        <a:t>Kongo</a:t>
                      </a:r>
                      <a:endParaRPr lang="en-US" sz="1100" dirty="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24</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3</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Liberya</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6</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Kamerun</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3</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UK</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3</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Fildişi Sahili</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2</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ABD</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2</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Singapur</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4150">
                <a:tc>
                  <a:txBody>
                    <a:bodyPr/>
                    <a:lstStyle/>
                    <a:p>
                      <a:pPr marL="0" marR="0">
                        <a:lnSpc>
                          <a:spcPct val="115000"/>
                        </a:lnSpc>
                        <a:spcBef>
                          <a:spcPts val="0"/>
                        </a:spcBef>
                        <a:spcAft>
                          <a:spcPts val="0"/>
                        </a:spcAft>
                      </a:pPr>
                      <a:r>
                        <a:rPr lang="en-US" sz="1100">
                          <a:solidFill>
                            <a:srgbClr val="000000"/>
                          </a:solidFill>
                          <a:latin typeface="Times New Roman"/>
                          <a:ea typeface="Calibri"/>
                          <a:cs typeface="Times New Roman"/>
                        </a:rPr>
                        <a:t>İsrail</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1</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solidFill>
                            <a:srgbClr val="000000"/>
                          </a:solidFill>
                          <a:latin typeface="Times New Roman"/>
                          <a:ea typeface="Calibri"/>
                          <a:cs typeface="Times New Roman"/>
                        </a:rPr>
                        <a:t>0</a:t>
                      </a:r>
                      <a:endParaRPr lang="en-US" sz="110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solidFill>
                            <a:srgbClr val="000000"/>
                          </a:solidFill>
                          <a:latin typeface="Times New Roman"/>
                          <a:ea typeface="Calibri"/>
                          <a:cs typeface="Times New Roman"/>
                        </a:rPr>
                        <a:t>0</a:t>
                      </a:r>
                      <a:endParaRPr lang="en-US" sz="1100" dirty="0">
                        <a:latin typeface="Calibri"/>
                        <a:ea typeface="Calibri"/>
                        <a:cs typeface="Times New Roman"/>
                      </a:endParaRPr>
                    </a:p>
                  </a:txBody>
                  <a:tcPr marL="19050" marR="190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Yapılan</a:t>
            </a:r>
            <a:r>
              <a:rPr lang="en-US" dirty="0" smtClean="0"/>
              <a:t> </a:t>
            </a:r>
            <a:r>
              <a:rPr lang="en-US" dirty="0" err="1" smtClean="0"/>
              <a:t>Çalışmalar</a:t>
            </a:r>
            <a:endParaRPr lang="en-US" dirty="0"/>
          </a:p>
        </p:txBody>
      </p:sp>
      <p:pic>
        <p:nvPicPr>
          <p:cNvPr id="4" name="Picture 3" descr="74.PNG"/>
          <p:cNvPicPr/>
          <p:nvPr/>
        </p:nvPicPr>
        <p:blipFill>
          <a:blip r:embed="rId2" cstate="print"/>
          <a:stretch>
            <a:fillRect/>
          </a:stretch>
        </p:blipFill>
        <p:spPr>
          <a:xfrm>
            <a:off x="228600" y="3733800"/>
            <a:ext cx="7467600" cy="2637155"/>
          </a:xfrm>
          <a:prstGeom prst="rect">
            <a:avLst/>
          </a:prstGeom>
        </p:spPr>
      </p:pic>
      <p:sp>
        <p:nvSpPr>
          <p:cNvPr id="40961" name="Rectangle 1"/>
          <p:cNvSpPr>
            <a:spLocks noChangeArrowheads="1"/>
          </p:cNvSpPr>
          <p:nvPr/>
        </p:nvSpPr>
        <p:spPr bwMode="auto">
          <a:xfrm>
            <a:off x="0" y="2895600"/>
            <a:ext cx="8610600"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err="1" smtClean="0">
                <a:ln>
                  <a:noFill/>
                </a:ln>
                <a:effectLst/>
                <a:latin typeface="+mj-lt"/>
                <a:ea typeface="Calibri" pitchFamily="34" charset="0"/>
                <a:cs typeface="Times New Roman" pitchFamily="18" charset="0"/>
              </a:rPr>
              <a:t>Diğer</a:t>
            </a:r>
            <a:r>
              <a:rPr kumimoji="0" lang="en-US" sz="1400" i="0" u="none" strike="noStrike" cap="none" normalizeH="0" baseline="0" dirty="0" smtClean="0">
                <a:ln>
                  <a:noFill/>
                </a:ln>
                <a:effectLst/>
                <a:latin typeface="+mj-lt"/>
                <a:ea typeface="Calibri" pitchFamily="34" charset="0"/>
                <a:cs typeface="Times New Roman" pitchFamily="18" charset="0"/>
              </a:rPr>
              <a:t> </a:t>
            </a:r>
            <a:r>
              <a:rPr kumimoji="0" lang="en-US" sz="1400" i="0" u="none" strike="noStrike" cap="none" normalizeH="0" baseline="0" dirty="0" err="1" smtClean="0">
                <a:ln>
                  <a:noFill/>
                </a:ln>
                <a:effectLst/>
                <a:latin typeface="+mj-lt"/>
                <a:ea typeface="Calibri" pitchFamily="34" charset="0"/>
                <a:cs typeface="Times New Roman" pitchFamily="18" charset="0"/>
              </a:rPr>
              <a:t>cilt</a:t>
            </a:r>
            <a:r>
              <a:rPr kumimoji="0" lang="en-US" sz="1400" i="0" u="none" strike="noStrike" cap="none" normalizeH="0" baseline="0" dirty="0" smtClean="0">
                <a:ln>
                  <a:noFill/>
                </a:ln>
                <a:effectLst/>
                <a:latin typeface="+mj-lt"/>
                <a:ea typeface="Calibri" pitchFamily="34" charset="0"/>
                <a:cs typeface="Times New Roman" pitchFamily="18" charset="0"/>
              </a:rPr>
              <a:t> </a:t>
            </a:r>
            <a:r>
              <a:rPr kumimoji="0" lang="en-US" sz="1400" i="0" u="none" strike="noStrike" cap="none" normalizeH="0" baseline="0" dirty="0" err="1" smtClean="0">
                <a:ln>
                  <a:noFill/>
                </a:ln>
                <a:effectLst/>
                <a:latin typeface="+mj-lt"/>
                <a:ea typeface="Calibri" pitchFamily="34" charset="0"/>
                <a:cs typeface="Times New Roman" pitchFamily="18" charset="0"/>
              </a:rPr>
              <a:t>lezyonlari</a:t>
            </a:r>
            <a:r>
              <a:rPr kumimoji="0" lang="en-US" sz="1400" i="0" u="none" strike="noStrike" cap="none" normalizeH="0" baseline="0" dirty="0" smtClean="0">
                <a:ln>
                  <a:noFill/>
                </a:ln>
                <a:effectLst/>
                <a:latin typeface="+mj-lt"/>
                <a:ea typeface="Calibri" pitchFamily="34" charset="0"/>
                <a:cs typeface="Times New Roman" pitchFamily="18" charset="0"/>
              </a:rPr>
              <a:t> 126 chickenpox, measles,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i="0" u="none" strike="noStrike" cap="none" normalizeH="0" baseline="0" dirty="0" smtClean="0">
                <a:ln>
                  <a:noFill/>
                </a:ln>
                <a:effectLst/>
                <a:latin typeface="+mj-lt"/>
                <a:ea typeface="Calibri" pitchFamily="34" charset="0"/>
                <a:cs typeface="Times New Roman" pitchFamily="18" charset="0"/>
              </a:rPr>
              <a:t>102 </a:t>
            </a:r>
            <a:r>
              <a:rPr kumimoji="0" lang="en-US" sz="1400" i="0" u="none" strike="noStrike" cap="none" normalizeH="0" baseline="0" dirty="0" err="1" smtClean="0">
                <a:ln>
                  <a:noFill/>
                </a:ln>
                <a:effectLst/>
                <a:latin typeface="+mj-lt"/>
                <a:ea typeface="Calibri" pitchFamily="34" charset="0"/>
                <a:cs typeface="Times New Roman" pitchFamily="18" charset="0"/>
              </a:rPr>
              <a:t>mpox</a:t>
            </a:r>
            <a:endParaRPr kumimoji="0" lang="en-US" sz="1400" i="0" u="none" strike="noStrike" cap="none" normalizeH="0" baseline="0" dirty="0" smtClean="0">
              <a:ln>
                <a:noFill/>
              </a:ln>
              <a:effectLst/>
              <a:latin typeface="+mj-l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effectLst/>
                <a:latin typeface="+mj-lt"/>
                <a:ea typeface="Calibri" pitchFamily="34" charset="0"/>
                <a:cs typeface="Times New Roman" pitchFamily="18" charset="0"/>
              </a:rPr>
              <a:t>%80 </a:t>
            </a:r>
            <a:r>
              <a:rPr kumimoji="0" lang="en-US" sz="1400" i="0" u="none" strike="noStrike" cap="none" normalizeH="0" baseline="0" dirty="0" err="1" smtClean="0">
                <a:ln>
                  <a:noFill/>
                </a:ln>
                <a:effectLst/>
                <a:latin typeface="+mj-lt"/>
                <a:ea typeface="Calibri" pitchFamily="34" charset="0"/>
                <a:cs typeface="Times New Roman" pitchFamily="18" charset="0"/>
              </a:rPr>
              <a:t>eğitim</a:t>
            </a:r>
            <a:r>
              <a:rPr kumimoji="0" lang="en-US" sz="1400" i="0" u="none" strike="noStrike" cap="none" normalizeH="0" baseline="0" dirty="0" smtClean="0">
                <a:ln>
                  <a:noFill/>
                </a:ln>
                <a:effectLst/>
                <a:latin typeface="+mj-lt"/>
                <a:ea typeface="Calibri" pitchFamily="34" charset="0"/>
                <a:cs typeface="Times New Roman" pitchFamily="18" charset="0"/>
              </a:rPr>
              <a:t> </a:t>
            </a:r>
            <a:r>
              <a:rPr kumimoji="0" lang="en-US" sz="1400" i="0" u="none" strike="noStrike" cap="none" normalizeH="0" baseline="0" dirty="0" err="1" smtClean="0">
                <a:ln>
                  <a:noFill/>
                </a:ln>
                <a:effectLst/>
                <a:latin typeface="+mj-lt"/>
                <a:ea typeface="Calibri" pitchFamily="34" charset="0"/>
                <a:cs typeface="Times New Roman" pitchFamily="18" charset="0"/>
              </a:rPr>
              <a:t>ve</a:t>
            </a:r>
            <a:r>
              <a:rPr kumimoji="0" lang="en-US" sz="1400" i="0" u="none" strike="noStrike" cap="none" normalizeH="0" baseline="0" dirty="0" smtClean="0">
                <a:ln>
                  <a:noFill/>
                </a:ln>
                <a:effectLst/>
                <a:latin typeface="+mj-lt"/>
                <a:ea typeface="Calibri" pitchFamily="34" charset="0"/>
                <a:cs typeface="Times New Roman" pitchFamily="18" charset="0"/>
              </a:rPr>
              <a:t> %20 test </a:t>
            </a:r>
            <a:r>
              <a:rPr kumimoji="0" lang="en-US" sz="1400" i="0" u="none" strike="noStrike" cap="none" normalizeH="0" baseline="0" dirty="0" err="1" smtClean="0">
                <a:ln>
                  <a:noFill/>
                </a:ln>
                <a:effectLst/>
                <a:latin typeface="+mj-lt"/>
                <a:ea typeface="Calibri" pitchFamily="34" charset="0"/>
                <a:cs typeface="Times New Roman" pitchFamily="18" charset="0"/>
              </a:rPr>
              <a:t>için</a:t>
            </a:r>
            <a:r>
              <a:rPr kumimoji="0" lang="en-US" sz="1400" i="0" u="none" strike="noStrike" cap="none" normalizeH="0" baseline="0" dirty="0" smtClean="0">
                <a:ln>
                  <a:noFill/>
                </a:ln>
                <a:effectLst/>
                <a:latin typeface="+mj-lt"/>
                <a:ea typeface="Calibri" pitchFamily="34" charset="0"/>
                <a:cs typeface="Times New Roman" pitchFamily="18" charset="0"/>
              </a:rPr>
              <a:t> </a:t>
            </a:r>
            <a:r>
              <a:rPr kumimoji="0" lang="en-US" sz="1400" i="0" u="none" strike="noStrike" cap="none" normalizeH="0" baseline="0" dirty="0" err="1" smtClean="0">
                <a:ln>
                  <a:noFill/>
                </a:ln>
                <a:effectLst/>
                <a:latin typeface="+mj-lt"/>
                <a:ea typeface="Calibri" pitchFamily="34" charset="0"/>
                <a:cs typeface="Times New Roman" pitchFamily="18" charset="0"/>
              </a:rPr>
              <a:t>ayrilmiştir</a:t>
            </a:r>
            <a:r>
              <a:rPr kumimoji="0" lang="en-US" sz="1400" i="0" u="none" strike="noStrike" cap="none" normalizeH="0" baseline="0" dirty="0" smtClean="0">
                <a:ln>
                  <a:noFill/>
                </a:ln>
                <a:effectLst/>
                <a:latin typeface="+mj-lt"/>
                <a:ea typeface="Calibri" pitchFamily="34" charset="0"/>
                <a:cs typeface="Times New Roman" pitchFamily="18" charset="0"/>
              </a:rPr>
              <a:t>. </a:t>
            </a:r>
            <a:r>
              <a:rPr kumimoji="0" lang="en-US" sz="1400" i="0" u="none" strike="noStrike" cap="none" normalizeH="0" baseline="0" dirty="0" err="1" smtClean="0">
                <a:ln>
                  <a:noFill/>
                </a:ln>
                <a:effectLst/>
                <a:latin typeface="+mj-lt"/>
                <a:ea typeface="Calibri" pitchFamily="34" charset="0"/>
                <a:cs typeface="Times New Roman" pitchFamily="18" charset="0"/>
              </a:rPr>
              <a:t>Artırma</a:t>
            </a:r>
            <a:r>
              <a:rPr kumimoji="0" lang="en-US" sz="1400" i="0" u="none" strike="noStrike" cap="none" normalizeH="0" baseline="0" dirty="0" smtClean="0">
                <a:ln>
                  <a:noFill/>
                </a:ln>
                <a:effectLst/>
                <a:latin typeface="+mj-lt"/>
                <a:ea typeface="Calibri" pitchFamily="34" charset="0"/>
                <a:cs typeface="Times New Roman" pitchFamily="18" charset="0"/>
              </a:rPr>
              <a:t> </a:t>
            </a:r>
            <a:r>
              <a:rPr kumimoji="0" lang="en-US" sz="1400" i="0" u="none" strike="noStrike" cap="none" normalizeH="0" baseline="0" dirty="0" err="1" smtClean="0">
                <a:ln>
                  <a:noFill/>
                </a:ln>
                <a:effectLst/>
                <a:latin typeface="+mj-lt"/>
                <a:ea typeface="Calibri" pitchFamily="34" charset="0"/>
                <a:cs typeface="Times New Roman" pitchFamily="18" charset="0"/>
              </a:rPr>
              <a:t>işleminden</a:t>
            </a:r>
            <a:r>
              <a:rPr kumimoji="0" lang="en-US" sz="1400" i="0" u="none" strike="noStrike" cap="none" normalizeH="0" baseline="0" dirty="0" smtClean="0">
                <a:ln>
                  <a:noFill/>
                </a:ln>
                <a:effectLst/>
                <a:latin typeface="+mj-lt"/>
                <a:ea typeface="Calibri" pitchFamily="34" charset="0"/>
                <a:cs typeface="Times New Roman" pitchFamily="18" charset="0"/>
              </a:rPr>
              <a:t> train </a:t>
            </a:r>
            <a:r>
              <a:rPr kumimoji="0" lang="en-US" sz="1400" i="0" u="none" strike="noStrike" cap="none" normalizeH="0" baseline="0" dirty="0" err="1" smtClean="0">
                <a:ln>
                  <a:noFill/>
                </a:ln>
                <a:effectLst/>
                <a:latin typeface="+mj-lt"/>
                <a:ea typeface="Calibri" pitchFamily="34" charset="0"/>
                <a:cs typeface="Times New Roman" pitchFamily="18" charset="0"/>
              </a:rPr>
              <a:t>veri</a:t>
            </a:r>
            <a:r>
              <a:rPr kumimoji="0" lang="en-US" sz="1400" i="0" u="none" strike="noStrike" cap="none" normalizeH="0" baseline="0" dirty="0" smtClean="0">
                <a:ln>
                  <a:noFill/>
                </a:ln>
                <a:effectLst/>
                <a:latin typeface="+mj-lt"/>
                <a:ea typeface="Calibri" pitchFamily="34" charset="0"/>
                <a:cs typeface="Times New Roman" pitchFamily="18" charset="0"/>
              </a:rPr>
              <a:t> </a:t>
            </a:r>
            <a:r>
              <a:rPr kumimoji="0" lang="en-US" sz="1400" i="0" u="none" strike="noStrike" cap="none" normalizeH="0" baseline="0" dirty="0" err="1" smtClean="0">
                <a:ln>
                  <a:noFill/>
                </a:ln>
                <a:effectLst/>
                <a:latin typeface="+mj-lt"/>
                <a:ea typeface="Calibri" pitchFamily="34" charset="0"/>
                <a:cs typeface="Times New Roman" pitchFamily="18" charset="0"/>
              </a:rPr>
              <a:t>seti</a:t>
            </a:r>
            <a:r>
              <a:rPr kumimoji="0" lang="en-US" sz="1400" i="0" u="none" strike="noStrike" cap="none" normalizeH="0" baseline="0" dirty="0" smtClean="0">
                <a:ln>
                  <a:noFill/>
                </a:ln>
                <a:effectLst/>
                <a:latin typeface="+mj-lt"/>
                <a:ea typeface="Calibri" pitchFamily="34" charset="0"/>
                <a:cs typeface="Times New Roman" pitchFamily="18" charset="0"/>
              </a:rPr>
              <a:t>, </a:t>
            </a:r>
            <a:r>
              <a:rPr kumimoji="0" lang="en-US" sz="1400" i="0" u="none" strike="noStrike" cap="none" normalizeH="0" baseline="0" dirty="0" err="1" smtClean="0">
                <a:ln>
                  <a:noFill/>
                </a:ln>
                <a:effectLst/>
                <a:latin typeface="+mj-lt"/>
                <a:ea typeface="Calibri" pitchFamily="34" charset="0"/>
                <a:cs typeface="Times New Roman" pitchFamily="18" charset="0"/>
              </a:rPr>
              <a:t>toplam</a:t>
            </a:r>
            <a:r>
              <a:rPr kumimoji="0" lang="en-US" sz="1400" i="0" u="none" strike="noStrike" cap="none" normalizeH="0" baseline="0" dirty="0" smtClean="0">
                <a:ln>
                  <a:noFill/>
                </a:ln>
                <a:effectLst/>
                <a:latin typeface="+mj-lt"/>
                <a:ea typeface="Calibri" pitchFamily="34" charset="0"/>
                <a:cs typeface="Times New Roman" pitchFamily="18" charset="0"/>
              </a:rPr>
              <a:t> </a:t>
            </a:r>
            <a:r>
              <a:rPr kumimoji="0" lang="en-US" sz="1400" i="0" u="none" strike="noStrike" cap="none" normalizeH="0" baseline="0" dirty="0" err="1" smtClean="0">
                <a:ln>
                  <a:noFill/>
                </a:ln>
                <a:effectLst/>
                <a:latin typeface="+mj-lt"/>
                <a:ea typeface="Calibri" pitchFamily="34" charset="0"/>
                <a:cs typeface="Times New Roman" pitchFamily="18" charset="0"/>
              </a:rPr>
              <a:t>verinin</a:t>
            </a:r>
            <a:r>
              <a:rPr kumimoji="0" lang="en-US" sz="1400" i="0" u="none" strike="noStrike" cap="none" normalizeH="0" baseline="0" dirty="0" smtClean="0">
                <a:ln>
                  <a:noFill/>
                </a:ln>
                <a:effectLst/>
                <a:latin typeface="+mj-lt"/>
                <a:ea typeface="Calibri" pitchFamily="34" charset="0"/>
                <a:cs typeface="Times New Roman" pitchFamily="18" charset="0"/>
              </a:rPr>
              <a:t> %75'ini </a:t>
            </a:r>
            <a:r>
              <a:rPr kumimoji="0" lang="en-US" sz="1400" i="0" u="none" strike="noStrike" cap="none" normalizeH="0" baseline="0" dirty="0" err="1" smtClean="0">
                <a:ln>
                  <a:noFill/>
                </a:ln>
                <a:effectLst/>
                <a:latin typeface="+mj-lt"/>
                <a:ea typeface="Calibri" pitchFamily="34" charset="0"/>
                <a:cs typeface="Times New Roman" pitchFamily="18" charset="0"/>
              </a:rPr>
              <a:t>ve</a:t>
            </a:r>
            <a:r>
              <a:rPr kumimoji="0" lang="en-US" sz="1400" i="0" u="none" strike="noStrike" cap="none" normalizeH="0" baseline="0" dirty="0" smtClean="0">
                <a:ln>
                  <a:noFill/>
                </a:ln>
                <a:effectLst/>
                <a:latin typeface="+mj-lt"/>
                <a:ea typeface="Calibri" pitchFamily="34" charset="0"/>
                <a:cs typeface="Times New Roman" pitchFamily="18" charset="0"/>
              </a:rPr>
              <a:t> test, </a:t>
            </a:r>
            <a:r>
              <a:rPr kumimoji="0" lang="en-US" sz="1400" i="0" u="none" strike="noStrike" cap="none" normalizeH="0" baseline="0" dirty="0" err="1" smtClean="0">
                <a:ln>
                  <a:noFill/>
                </a:ln>
                <a:effectLst/>
                <a:latin typeface="+mj-lt"/>
                <a:ea typeface="Calibri" pitchFamily="34" charset="0"/>
                <a:cs typeface="Times New Roman" pitchFamily="18" charset="0"/>
              </a:rPr>
              <a:t>toplam</a:t>
            </a:r>
            <a:r>
              <a:rPr kumimoji="0" lang="en-US" sz="1400" i="0" u="none" strike="noStrike" cap="none" normalizeH="0" baseline="0" dirty="0" smtClean="0">
                <a:ln>
                  <a:noFill/>
                </a:ln>
                <a:effectLst/>
                <a:latin typeface="+mj-lt"/>
                <a:ea typeface="Calibri" pitchFamily="34" charset="0"/>
                <a:cs typeface="Times New Roman" pitchFamily="18" charset="0"/>
              </a:rPr>
              <a:t> </a:t>
            </a:r>
            <a:r>
              <a:rPr kumimoji="0" lang="en-US" sz="1400" i="0" u="none" strike="noStrike" cap="none" normalizeH="0" baseline="0" dirty="0" err="1" smtClean="0">
                <a:ln>
                  <a:noFill/>
                </a:ln>
                <a:effectLst/>
                <a:latin typeface="+mj-lt"/>
                <a:ea typeface="Calibri" pitchFamily="34" charset="0"/>
                <a:cs typeface="Times New Roman" pitchFamily="18" charset="0"/>
              </a:rPr>
              <a:t>verinin</a:t>
            </a:r>
            <a:r>
              <a:rPr kumimoji="0" lang="en-US" sz="1400" i="0" u="none" strike="noStrike" cap="none" normalizeH="0" baseline="0" dirty="0" smtClean="0">
                <a:ln>
                  <a:noFill/>
                </a:ln>
                <a:effectLst/>
                <a:latin typeface="+mj-lt"/>
                <a:ea typeface="Calibri" pitchFamily="34" charset="0"/>
                <a:cs typeface="Times New Roman" pitchFamily="18" charset="0"/>
              </a:rPr>
              <a:t> %25'ini </a:t>
            </a:r>
            <a:r>
              <a:rPr kumimoji="0" lang="en-US" sz="1400" i="0" u="none" strike="noStrike" cap="none" normalizeH="0" baseline="0" dirty="0" err="1" smtClean="0">
                <a:ln>
                  <a:noFill/>
                </a:ln>
                <a:effectLst/>
                <a:latin typeface="+mj-lt"/>
                <a:ea typeface="Calibri" pitchFamily="34" charset="0"/>
                <a:cs typeface="Times New Roman" pitchFamily="18" charset="0"/>
              </a:rPr>
              <a:t>içerir</a:t>
            </a:r>
            <a:r>
              <a:rPr kumimoji="0" lang="en-US" sz="1400" i="0" u="none" strike="noStrike" cap="none" normalizeH="0" baseline="0" dirty="0" smtClean="0">
                <a:ln>
                  <a:noFill/>
                </a:ln>
                <a:effectLst/>
                <a:latin typeface="+mj-lt"/>
                <a:ea typeface="Calibri" pitchFamily="34" charset="0"/>
                <a:cs typeface="Times New Roman" pitchFamily="18" charset="0"/>
              </a:rPr>
              <a:t>.</a:t>
            </a:r>
            <a:endParaRPr kumimoji="0" lang="en-US" sz="1400" i="0" u="none" strike="noStrike" cap="none" normalizeH="0" baseline="0" dirty="0" smtClean="0">
              <a:ln>
                <a:noFill/>
              </a:ln>
              <a:effectLst/>
              <a:latin typeface="+mj-lt"/>
              <a:cs typeface="Arial" pitchFamily="34" charset="0"/>
            </a:endParaRPr>
          </a:p>
        </p:txBody>
      </p:sp>
      <p:sp>
        <p:nvSpPr>
          <p:cNvPr id="6" name="Rectangle 5"/>
          <p:cNvSpPr/>
          <p:nvPr/>
        </p:nvSpPr>
        <p:spPr>
          <a:xfrm>
            <a:off x="0" y="1676400"/>
            <a:ext cx="8534400" cy="369332"/>
          </a:xfrm>
          <a:prstGeom prst="rect">
            <a:avLst/>
          </a:prstGeom>
        </p:spPr>
        <p:txBody>
          <a:bodyPr wrap="square">
            <a:spAutoFit/>
          </a:bodyPr>
          <a:lstStyle/>
          <a:p>
            <a:r>
              <a:rPr lang="en-US" b="1" dirty="0" smtClean="0"/>
              <a:t>Vision Transformer based Deep Learning Model for </a:t>
            </a:r>
            <a:r>
              <a:rPr lang="en-US" b="1" dirty="0" err="1" smtClean="0"/>
              <a:t>Monkeypox</a:t>
            </a:r>
            <a:r>
              <a:rPr lang="en-US" b="1" dirty="0" smtClean="0"/>
              <a:t> </a:t>
            </a:r>
            <a:r>
              <a:rPr lang="en-US" b="1" dirty="0" smtClean="0"/>
              <a:t>Detection[1]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152400"/>
            <a:ext cx="8534400" cy="646331"/>
          </a:xfrm>
          <a:prstGeom prst="rect">
            <a:avLst/>
          </a:prstGeom>
        </p:spPr>
        <p:txBody>
          <a:bodyPr wrap="square">
            <a:spAutoFit/>
          </a:bodyPr>
          <a:lstStyle/>
          <a:p>
            <a:r>
              <a:rPr lang="en-US" b="1" dirty="0" smtClean="0"/>
              <a:t>Human </a:t>
            </a:r>
            <a:r>
              <a:rPr lang="en-US" b="1" dirty="0" err="1" smtClean="0"/>
              <a:t>Monkeypox</a:t>
            </a:r>
            <a:r>
              <a:rPr lang="en-US" b="1" dirty="0" smtClean="0"/>
              <a:t> Classification from Skin Lesion Images with Deep Pre-trained Network using Mobile </a:t>
            </a:r>
            <a:r>
              <a:rPr lang="en-US" b="1" dirty="0" smtClean="0"/>
              <a:t>Application[2]</a:t>
            </a:r>
            <a:endParaRPr lang="en-US" b="1" dirty="0" smtClean="0"/>
          </a:p>
        </p:txBody>
      </p:sp>
      <p:pic>
        <p:nvPicPr>
          <p:cNvPr id="5" name="Picture 4" descr="43.PNG"/>
          <p:cNvPicPr/>
          <p:nvPr/>
        </p:nvPicPr>
        <p:blipFill>
          <a:blip r:embed="rId2" cstate="print"/>
          <a:stretch>
            <a:fillRect/>
          </a:stretch>
        </p:blipFill>
        <p:spPr>
          <a:xfrm>
            <a:off x="609600" y="1066800"/>
            <a:ext cx="6373115" cy="3867690"/>
          </a:xfrm>
          <a:prstGeom prst="rect">
            <a:avLst/>
          </a:prstGeom>
        </p:spPr>
      </p:pic>
      <p:sp>
        <p:nvSpPr>
          <p:cNvPr id="7" name="TextBox 6"/>
          <p:cNvSpPr txBox="1"/>
          <p:nvPr/>
        </p:nvSpPr>
        <p:spPr>
          <a:xfrm>
            <a:off x="228600" y="4953000"/>
            <a:ext cx="8305800" cy="1754326"/>
          </a:xfrm>
          <a:prstGeom prst="rect">
            <a:avLst/>
          </a:prstGeom>
          <a:noFill/>
        </p:spPr>
        <p:txBody>
          <a:bodyPr wrap="square" rtlCol="0">
            <a:spAutoFit/>
          </a:bodyPr>
          <a:lstStyle/>
          <a:p>
            <a:r>
              <a:rPr lang="en-US" dirty="0" smtClean="0"/>
              <a:t>228 </a:t>
            </a:r>
            <a:r>
              <a:rPr lang="en-US" dirty="0" err="1" smtClean="0"/>
              <a:t>resim</a:t>
            </a:r>
            <a:r>
              <a:rPr lang="en-US" dirty="0" smtClean="0"/>
              <a:t> </a:t>
            </a:r>
            <a:r>
              <a:rPr lang="en-US" dirty="0" err="1" smtClean="0"/>
              <a:t>içerir</a:t>
            </a:r>
            <a:r>
              <a:rPr lang="en-US" dirty="0" smtClean="0"/>
              <a:t>; 102 </a:t>
            </a:r>
            <a:r>
              <a:rPr lang="en-US" dirty="0" err="1" smtClean="0"/>
              <a:t>maymun</a:t>
            </a:r>
            <a:r>
              <a:rPr lang="en-US" dirty="0" smtClean="0"/>
              <a:t> </a:t>
            </a:r>
            <a:r>
              <a:rPr lang="en-US" dirty="0" err="1" smtClean="0"/>
              <a:t>çiçeği</a:t>
            </a:r>
            <a:r>
              <a:rPr lang="en-US" dirty="0" smtClean="0"/>
              <a:t> </a:t>
            </a:r>
            <a:r>
              <a:rPr lang="en-US" dirty="0" err="1" smtClean="0"/>
              <a:t>sınıfına</a:t>
            </a:r>
            <a:r>
              <a:rPr lang="en-US" dirty="0" smtClean="0"/>
              <a:t> </a:t>
            </a:r>
            <a:r>
              <a:rPr lang="en-US" dirty="0" err="1" smtClean="0"/>
              <a:t>ve</a:t>
            </a:r>
            <a:r>
              <a:rPr lang="en-US" dirty="0" smtClean="0"/>
              <a:t> 126 </a:t>
            </a:r>
            <a:r>
              <a:rPr lang="en-US" dirty="0" err="1" smtClean="0"/>
              <a:t>maymun</a:t>
            </a:r>
            <a:r>
              <a:rPr lang="en-US" dirty="0" smtClean="0"/>
              <a:t> </a:t>
            </a:r>
            <a:r>
              <a:rPr lang="en-US" dirty="0" err="1" smtClean="0"/>
              <a:t>çiçeği</a:t>
            </a:r>
            <a:r>
              <a:rPr lang="en-US" dirty="0" smtClean="0"/>
              <a:t> </a:t>
            </a:r>
            <a:r>
              <a:rPr lang="en-US" dirty="0" err="1" smtClean="0"/>
              <a:t>olmayan</a:t>
            </a:r>
            <a:r>
              <a:rPr lang="en-US" dirty="0" smtClean="0"/>
              <a:t> </a:t>
            </a:r>
            <a:r>
              <a:rPr lang="en-US" dirty="0" err="1" smtClean="0"/>
              <a:t>sınıfa</a:t>
            </a:r>
            <a:r>
              <a:rPr lang="en-US" dirty="0" smtClean="0"/>
              <a:t> </a:t>
            </a:r>
            <a:r>
              <a:rPr lang="en-US" dirty="0" err="1" smtClean="0"/>
              <a:t>aittir</a:t>
            </a:r>
            <a:r>
              <a:rPr lang="en-US" dirty="0" smtClean="0"/>
              <a:t>. </a:t>
            </a:r>
            <a:r>
              <a:rPr lang="en-US" dirty="0" err="1" smtClean="0"/>
              <a:t>rijinal</a:t>
            </a:r>
            <a:r>
              <a:rPr lang="en-US" dirty="0" smtClean="0"/>
              <a:t> </a:t>
            </a:r>
            <a:r>
              <a:rPr lang="en-US" dirty="0" err="1" smtClean="0"/>
              <a:t>görüntülere</a:t>
            </a:r>
            <a:r>
              <a:rPr lang="en-US" dirty="0" smtClean="0"/>
              <a:t> </a:t>
            </a:r>
            <a:r>
              <a:rPr lang="en-US" dirty="0" err="1" smtClean="0"/>
              <a:t>veri</a:t>
            </a:r>
            <a:r>
              <a:rPr lang="en-US" dirty="0" smtClean="0"/>
              <a:t> </a:t>
            </a:r>
            <a:r>
              <a:rPr lang="en-US" dirty="0" err="1" smtClean="0"/>
              <a:t>artırma</a:t>
            </a:r>
            <a:r>
              <a:rPr lang="en-US" dirty="0" smtClean="0"/>
              <a:t> </a:t>
            </a:r>
            <a:r>
              <a:rPr lang="en-US" dirty="0" err="1" smtClean="0"/>
              <a:t>yöntemleri</a:t>
            </a:r>
            <a:r>
              <a:rPr lang="en-US" dirty="0" smtClean="0"/>
              <a:t> </a:t>
            </a:r>
            <a:r>
              <a:rPr lang="en-US" dirty="0" err="1" smtClean="0"/>
              <a:t>uygulandı</a:t>
            </a:r>
            <a:r>
              <a:rPr lang="en-US" dirty="0" smtClean="0"/>
              <a:t> </a:t>
            </a:r>
            <a:r>
              <a:rPr lang="en-US" dirty="0" err="1" smtClean="0"/>
              <a:t>renk</a:t>
            </a:r>
            <a:r>
              <a:rPr lang="en-US" dirty="0" smtClean="0"/>
              <a:t> </a:t>
            </a:r>
            <a:r>
              <a:rPr lang="en-US" dirty="0" err="1" smtClean="0"/>
              <a:t>tonu</a:t>
            </a:r>
            <a:r>
              <a:rPr lang="en-US" dirty="0" smtClean="0"/>
              <a:t>, </a:t>
            </a:r>
            <a:r>
              <a:rPr lang="en-US" dirty="0" err="1" smtClean="0"/>
              <a:t>doygunluk</a:t>
            </a:r>
            <a:r>
              <a:rPr lang="en-US" dirty="0" smtClean="0"/>
              <a:t>, </a:t>
            </a:r>
            <a:r>
              <a:rPr lang="en-US" dirty="0" err="1" smtClean="0"/>
              <a:t>kontrast</a:t>
            </a:r>
            <a:r>
              <a:rPr lang="en-US" dirty="0" smtClean="0"/>
              <a:t>, </a:t>
            </a:r>
            <a:r>
              <a:rPr lang="en-US" dirty="0" err="1" smtClean="0"/>
              <a:t>döndürme</a:t>
            </a:r>
            <a:r>
              <a:rPr lang="en-US" dirty="0" smtClean="0"/>
              <a:t>, </a:t>
            </a:r>
            <a:r>
              <a:rPr lang="en-US" dirty="0" err="1" smtClean="0"/>
              <a:t>öteleme</a:t>
            </a:r>
            <a:r>
              <a:rPr lang="en-US" dirty="0" smtClean="0"/>
              <a:t>, </a:t>
            </a:r>
            <a:r>
              <a:rPr lang="en-US" dirty="0" err="1" smtClean="0"/>
              <a:t>yansıtma</a:t>
            </a:r>
            <a:r>
              <a:rPr lang="en-US" dirty="0" smtClean="0"/>
              <a:t>, </a:t>
            </a:r>
            <a:r>
              <a:rPr lang="en-US" dirty="0" err="1" smtClean="0"/>
              <a:t>kayma</a:t>
            </a:r>
            <a:r>
              <a:rPr lang="en-US" dirty="0" smtClean="0"/>
              <a:t>, </a:t>
            </a:r>
            <a:r>
              <a:rPr lang="en-US" dirty="0" err="1" smtClean="0"/>
              <a:t>parlaklık</a:t>
            </a:r>
            <a:r>
              <a:rPr lang="en-US" dirty="0" smtClean="0"/>
              <a:t> </a:t>
            </a:r>
            <a:r>
              <a:rPr lang="en-US" dirty="0" err="1" smtClean="0"/>
              <a:t>titremesi</a:t>
            </a:r>
            <a:r>
              <a:rPr lang="en-US" dirty="0" smtClean="0"/>
              <a:t>, </a:t>
            </a:r>
            <a:r>
              <a:rPr lang="en-US" dirty="0" err="1" smtClean="0"/>
              <a:t>gürültü</a:t>
            </a:r>
            <a:r>
              <a:rPr lang="en-US" dirty="0" smtClean="0"/>
              <a:t> </a:t>
            </a:r>
            <a:r>
              <a:rPr lang="en-US" dirty="0" err="1" smtClean="0"/>
              <a:t>ve</a:t>
            </a:r>
            <a:r>
              <a:rPr lang="en-US" dirty="0" smtClean="0"/>
              <a:t> </a:t>
            </a:r>
            <a:r>
              <a:rPr lang="en-US" dirty="0" err="1" smtClean="0"/>
              <a:t>ölçekleme</a:t>
            </a:r>
            <a:r>
              <a:rPr lang="en-US" dirty="0" smtClean="0"/>
              <a:t>. </a:t>
            </a:r>
            <a:r>
              <a:rPr lang="en-US" dirty="0" err="1" smtClean="0"/>
              <a:t>Böylece</a:t>
            </a:r>
            <a:r>
              <a:rPr lang="en-US" dirty="0" smtClean="0"/>
              <a:t> </a:t>
            </a:r>
            <a:r>
              <a:rPr lang="en-US" dirty="0" err="1" smtClean="0"/>
              <a:t>görüntü</a:t>
            </a:r>
            <a:r>
              <a:rPr lang="en-US" dirty="0" smtClean="0"/>
              <a:t> </a:t>
            </a:r>
            <a:r>
              <a:rPr lang="en-US" dirty="0" err="1" smtClean="0"/>
              <a:t>maymun</a:t>
            </a:r>
            <a:r>
              <a:rPr lang="en-US" dirty="0" smtClean="0"/>
              <a:t> </a:t>
            </a:r>
            <a:r>
              <a:rPr lang="en-US" dirty="0" err="1" smtClean="0"/>
              <a:t>çiçeği</a:t>
            </a:r>
            <a:r>
              <a:rPr lang="en-US" dirty="0" smtClean="0"/>
              <a:t> </a:t>
            </a:r>
            <a:r>
              <a:rPr lang="en-US" dirty="0" err="1" smtClean="0"/>
              <a:t>ve</a:t>
            </a:r>
            <a:r>
              <a:rPr lang="en-US" dirty="0" smtClean="0"/>
              <a:t> </a:t>
            </a:r>
            <a:r>
              <a:rPr lang="en-US" dirty="0" err="1" smtClean="0"/>
              <a:t>maymun</a:t>
            </a:r>
            <a:r>
              <a:rPr lang="en-US" dirty="0" smtClean="0"/>
              <a:t> </a:t>
            </a:r>
            <a:r>
              <a:rPr lang="en-US" dirty="0" err="1" smtClean="0"/>
              <a:t>çiçeği</a:t>
            </a:r>
            <a:r>
              <a:rPr lang="en-US" dirty="0" smtClean="0"/>
              <a:t> </a:t>
            </a:r>
            <a:r>
              <a:rPr lang="en-US" dirty="0" err="1" smtClean="0"/>
              <a:t>olmayanlar</a:t>
            </a:r>
            <a:r>
              <a:rPr lang="en-US" dirty="0" smtClean="0"/>
              <a:t> </a:t>
            </a:r>
            <a:r>
              <a:rPr lang="en-US" dirty="0" err="1" smtClean="0"/>
              <a:t>için</a:t>
            </a:r>
            <a:r>
              <a:rPr lang="en-US" dirty="0" smtClean="0"/>
              <a:t> </a:t>
            </a:r>
            <a:r>
              <a:rPr lang="en-US" dirty="0" err="1" smtClean="0"/>
              <a:t>sayı</a:t>
            </a:r>
            <a:r>
              <a:rPr lang="en-US" dirty="0" smtClean="0"/>
              <a:t> </a:t>
            </a:r>
            <a:r>
              <a:rPr lang="en-US" dirty="0" err="1" smtClean="0"/>
              <a:t>sırasıyla</a:t>
            </a:r>
            <a:r>
              <a:rPr lang="en-US" dirty="0" smtClean="0"/>
              <a:t> 1428 </a:t>
            </a:r>
            <a:r>
              <a:rPr lang="en-US" dirty="0" err="1" smtClean="0"/>
              <a:t>ve</a:t>
            </a:r>
            <a:r>
              <a:rPr lang="en-US" dirty="0" smtClean="0"/>
              <a:t> 1764'e </a:t>
            </a:r>
            <a:r>
              <a:rPr lang="en-US" dirty="0" err="1" smtClean="0"/>
              <a:t>yükseldi</a:t>
            </a:r>
            <a:r>
              <a:rPr lang="en-US" dirty="0" smtClean="0"/>
              <a:t>. </a:t>
            </a:r>
            <a:r>
              <a:rPr lang="en-US" dirty="0" smtClean="0"/>
              <a:t>train, validation </a:t>
            </a:r>
            <a:r>
              <a:rPr lang="en-US" dirty="0" err="1" smtClean="0"/>
              <a:t>ve</a:t>
            </a:r>
            <a:r>
              <a:rPr lang="en-US" dirty="0" smtClean="0"/>
              <a:t> test </a:t>
            </a:r>
            <a:r>
              <a:rPr lang="en-US" dirty="0" err="1" smtClean="0"/>
              <a:t>setlerine</a:t>
            </a:r>
            <a:r>
              <a:rPr lang="en-US" dirty="0" smtClean="0"/>
              <a:t> 70:10:20 </a:t>
            </a:r>
            <a:r>
              <a:rPr lang="en-US" dirty="0" err="1" smtClean="0"/>
              <a:t>oranı</a:t>
            </a:r>
            <a:r>
              <a:rPr lang="en-US" dirty="0" smtClean="0"/>
              <a:t>.</a:t>
            </a:r>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4.PNG"/>
          <p:cNvPicPr/>
          <p:nvPr/>
        </p:nvPicPr>
        <p:blipFill>
          <a:blip r:embed="rId2" cstate="print"/>
          <a:stretch>
            <a:fillRect/>
          </a:stretch>
        </p:blipFill>
        <p:spPr>
          <a:xfrm>
            <a:off x="533400" y="685800"/>
            <a:ext cx="6506484" cy="1914792"/>
          </a:xfrm>
          <a:prstGeom prst="rect">
            <a:avLst/>
          </a:prstGeom>
        </p:spPr>
      </p:pic>
      <p:pic>
        <p:nvPicPr>
          <p:cNvPr id="5" name="Picture 4" descr="45.PNG"/>
          <p:cNvPicPr/>
          <p:nvPr/>
        </p:nvPicPr>
        <p:blipFill>
          <a:blip r:embed="rId3" cstate="print"/>
          <a:stretch>
            <a:fillRect/>
          </a:stretch>
        </p:blipFill>
        <p:spPr>
          <a:xfrm>
            <a:off x="1066800" y="3124200"/>
            <a:ext cx="6315957" cy="327705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152400"/>
            <a:ext cx="8534400" cy="646331"/>
          </a:xfrm>
          <a:prstGeom prst="rect">
            <a:avLst/>
          </a:prstGeom>
        </p:spPr>
        <p:txBody>
          <a:bodyPr wrap="square">
            <a:spAutoFit/>
          </a:bodyPr>
          <a:lstStyle/>
          <a:p>
            <a:r>
              <a:rPr lang="en-US" b="1" dirty="0" err="1" smtClean="0"/>
              <a:t>MonkeyNet</a:t>
            </a:r>
            <a:r>
              <a:rPr lang="en-US" b="1" dirty="0" smtClean="0"/>
              <a:t>: A robust deep </a:t>
            </a:r>
            <a:r>
              <a:rPr lang="en-US" b="1" dirty="0" err="1" smtClean="0"/>
              <a:t>convolutional</a:t>
            </a:r>
            <a:r>
              <a:rPr lang="en-US" b="1" dirty="0" smtClean="0"/>
              <a:t> neural network for </a:t>
            </a:r>
            <a:r>
              <a:rPr lang="en-US" b="1" dirty="0" err="1" smtClean="0"/>
              <a:t>monkeypox</a:t>
            </a:r>
            <a:r>
              <a:rPr lang="en-US" b="1" dirty="0" smtClean="0"/>
              <a:t> disease detection and </a:t>
            </a:r>
            <a:r>
              <a:rPr lang="en-US" b="1" dirty="0" smtClean="0"/>
              <a:t>classification[3]</a:t>
            </a:r>
            <a:endParaRPr lang="en-US" b="1" dirty="0" smtClean="0"/>
          </a:p>
        </p:txBody>
      </p:sp>
      <p:pic>
        <p:nvPicPr>
          <p:cNvPr id="5" name="Picture 4" descr="46.PNG"/>
          <p:cNvPicPr/>
          <p:nvPr/>
        </p:nvPicPr>
        <p:blipFill>
          <a:blip r:embed="rId2" cstate="print"/>
          <a:stretch>
            <a:fillRect/>
          </a:stretch>
        </p:blipFill>
        <p:spPr>
          <a:xfrm>
            <a:off x="228600" y="1600200"/>
            <a:ext cx="7010400" cy="1371600"/>
          </a:xfrm>
          <a:prstGeom prst="rect">
            <a:avLst/>
          </a:prstGeom>
        </p:spPr>
      </p:pic>
      <p:sp>
        <p:nvSpPr>
          <p:cNvPr id="7" name="Rectangle 6"/>
          <p:cNvSpPr/>
          <p:nvPr/>
        </p:nvSpPr>
        <p:spPr>
          <a:xfrm>
            <a:off x="533400" y="3429000"/>
            <a:ext cx="7010400" cy="646331"/>
          </a:xfrm>
          <a:prstGeom prst="rect">
            <a:avLst/>
          </a:prstGeom>
        </p:spPr>
        <p:txBody>
          <a:bodyPr wrap="square">
            <a:spAutoFit/>
          </a:bodyPr>
          <a:lstStyle/>
          <a:p>
            <a:r>
              <a:rPr lang="en-US" dirty="0" err="1" smtClean="0"/>
              <a:t>MonkeyNet</a:t>
            </a:r>
            <a:r>
              <a:rPr lang="en-US" dirty="0" smtClean="0"/>
              <a:t>" </a:t>
            </a:r>
            <a:r>
              <a:rPr lang="en-US" dirty="0" err="1" smtClean="0"/>
              <a:t>adlı</a:t>
            </a:r>
            <a:r>
              <a:rPr lang="en-US" dirty="0" smtClean="0"/>
              <a:t> DenseNet-201 </a:t>
            </a:r>
            <a:r>
              <a:rPr lang="en-US" dirty="0" err="1" smtClean="0"/>
              <a:t>tabanlı</a:t>
            </a:r>
            <a:r>
              <a:rPr lang="en-US" dirty="0" smtClean="0"/>
              <a:t> </a:t>
            </a:r>
            <a:r>
              <a:rPr lang="en-US" dirty="0" err="1" smtClean="0"/>
              <a:t>derin</a:t>
            </a:r>
            <a:r>
              <a:rPr lang="en-US" dirty="0" smtClean="0"/>
              <a:t> CNN </a:t>
            </a:r>
            <a:r>
              <a:rPr lang="en-US" dirty="0" err="1" smtClean="0"/>
              <a:t>modeli</a:t>
            </a:r>
            <a:r>
              <a:rPr lang="en-US" dirty="0" smtClean="0"/>
              <a:t>, </a:t>
            </a:r>
            <a:r>
              <a:rPr lang="en-US" dirty="0" err="1" smtClean="0"/>
              <a:t>çok</a:t>
            </a:r>
            <a:r>
              <a:rPr lang="en-US" dirty="0" smtClean="0"/>
              <a:t> </a:t>
            </a:r>
            <a:r>
              <a:rPr lang="en-US" dirty="0" err="1" smtClean="0"/>
              <a:t>sınıflı</a:t>
            </a:r>
            <a:r>
              <a:rPr lang="en-US" dirty="0" smtClean="0"/>
              <a:t> </a:t>
            </a:r>
            <a:r>
              <a:rPr lang="en-US" dirty="0" err="1" smtClean="0"/>
              <a:t>sınıflandırmada</a:t>
            </a:r>
            <a:r>
              <a:rPr lang="en-US" dirty="0" smtClean="0"/>
              <a:t> accuracy </a:t>
            </a:r>
            <a:r>
              <a:rPr lang="en-US" dirty="0" err="1" smtClean="0"/>
              <a:t>sırasıyla</a:t>
            </a:r>
            <a:r>
              <a:rPr lang="en-US" dirty="0" smtClean="0"/>
              <a:t> </a:t>
            </a:r>
            <a:r>
              <a:rPr lang="en-US" dirty="0" err="1" smtClean="0"/>
              <a:t>orijinal</a:t>
            </a:r>
            <a:r>
              <a:rPr lang="en-US" dirty="0" smtClean="0"/>
              <a:t> </a:t>
            </a:r>
            <a:r>
              <a:rPr lang="en-US" dirty="0" err="1" smtClean="0"/>
              <a:t>ve</a:t>
            </a:r>
            <a:r>
              <a:rPr lang="en-US" dirty="0" smtClean="0"/>
              <a:t> </a:t>
            </a:r>
            <a:r>
              <a:rPr lang="en-US" dirty="0" err="1" smtClean="0"/>
              <a:t>artırılmış</a:t>
            </a:r>
            <a:r>
              <a:rPr lang="en-US" dirty="0" smtClean="0"/>
              <a:t> </a:t>
            </a:r>
            <a:r>
              <a:rPr lang="en-US" dirty="0" smtClean="0"/>
              <a:t> %</a:t>
            </a:r>
            <a:r>
              <a:rPr lang="en-US" dirty="0" smtClean="0"/>
              <a:t>93,19 </a:t>
            </a:r>
            <a:r>
              <a:rPr lang="en-US" dirty="0" err="1" smtClean="0"/>
              <a:t>ve</a:t>
            </a:r>
            <a:r>
              <a:rPr lang="en-US" dirty="0" smtClean="0"/>
              <a:t> %</a:t>
            </a:r>
            <a:r>
              <a:rPr lang="en-US" dirty="0" smtClean="0"/>
              <a:t>98,91</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7.PNG"/>
          <p:cNvPicPr/>
          <p:nvPr/>
        </p:nvPicPr>
        <p:blipFill>
          <a:blip r:embed="rId2" cstate="print"/>
          <a:stretch>
            <a:fillRect/>
          </a:stretch>
        </p:blipFill>
        <p:spPr>
          <a:xfrm>
            <a:off x="1447363" y="199574"/>
            <a:ext cx="6249273" cy="645885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8.PNG"/>
          <p:cNvPicPr/>
          <p:nvPr/>
        </p:nvPicPr>
        <p:blipFill>
          <a:blip r:embed="rId2" cstate="print"/>
          <a:stretch>
            <a:fillRect/>
          </a:stretch>
        </p:blipFill>
        <p:spPr>
          <a:xfrm>
            <a:off x="2286000" y="1066801"/>
            <a:ext cx="3981687" cy="40386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152400"/>
            <a:ext cx="8534400" cy="646331"/>
          </a:xfrm>
          <a:prstGeom prst="rect">
            <a:avLst/>
          </a:prstGeom>
        </p:spPr>
        <p:txBody>
          <a:bodyPr wrap="square">
            <a:spAutoFit/>
          </a:bodyPr>
          <a:lstStyle/>
          <a:p>
            <a:r>
              <a:rPr lang="en-US" b="1" dirty="0" smtClean="0"/>
              <a:t>Deep Learning Models for the Detection of </a:t>
            </a:r>
            <a:r>
              <a:rPr lang="en-US" b="1" dirty="0" err="1" smtClean="0"/>
              <a:t>Monkeypox</a:t>
            </a:r>
            <a:r>
              <a:rPr lang="en-US" b="1" dirty="0" smtClean="0"/>
              <a:t> Skin Lesion on Digital Skin </a:t>
            </a:r>
            <a:r>
              <a:rPr lang="en-US" b="1" dirty="0" smtClean="0"/>
              <a:t>Images[4]</a:t>
            </a:r>
            <a:endParaRPr lang="en-US" b="1" dirty="0" smtClean="0"/>
          </a:p>
        </p:txBody>
      </p:sp>
      <p:sp>
        <p:nvSpPr>
          <p:cNvPr id="5" name="Rectangle 4"/>
          <p:cNvSpPr/>
          <p:nvPr/>
        </p:nvSpPr>
        <p:spPr>
          <a:xfrm>
            <a:off x="152400" y="990600"/>
            <a:ext cx="8610600" cy="646331"/>
          </a:xfrm>
          <a:prstGeom prst="rect">
            <a:avLst/>
          </a:prstGeom>
        </p:spPr>
        <p:txBody>
          <a:bodyPr wrap="square">
            <a:spAutoFit/>
          </a:bodyPr>
          <a:lstStyle/>
          <a:p>
            <a:r>
              <a:rPr lang="en-US" dirty="0" smtClean="0"/>
              <a:t>200 </a:t>
            </a:r>
            <a:r>
              <a:rPr lang="en-US" dirty="0" err="1" smtClean="0"/>
              <a:t>orijinal</a:t>
            </a:r>
            <a:r>
              <a:rPr lang="en-US" dirty="0" smtClean="0"/>
              <a:t> </a:t>
            </a:r>
            <a:r>
              <a:rPr lang="en-US" dirty="0" err="1" smtClean="0"/>
              <a:t>görüntüden</a:t>
            </a:r>
            <a:r>
              <a:rPr lang="en-US" dirty="0" smtClean="0"/>
              <a:t> 1000 </a:t>
            </a:r>
            <a:r>
              <a:rPr lang="en-US" dirty="0" err="1" smtClean="0"/>
              <a:t>görüntü</a:t>
            </a:r>
            <a:r>
              <a:rPr lang="en-US" dirty="0" smtClean="0"/>
              <a:t> </a:t>
            </a:r>
            <a:r>
              <a:rPr lang="en-US" dirty="0" err="1" smtClean="0"/>
              <a:t>üretti</a:t>
            </a:r>
            <a:r>
              <a:rPr lang="en-US" dirty="0" smtClean="0"/>
              <a:t>. </a:t>
            </a:r>
            <a:r>
              <a:rPr lang="en-US" dirty="0" err="1" smtClean="0"/>
              <a:t>Çiçek</a:t>
            </a:r>
            <a:r>
              <a:rPr lang="en-US" dirty="0" smtClean="0"/>
              <a:t> </a:t>
            </a:r>
            <a:r>
              <a:rPr lang="en-US" dirty="0" err="1" smtClean="0"/>
              <a:t>hastalığı</a:t>
            </a:r>
            <a:r>
              <a:rPr lang="en-US" dirty="0" smtClean="0"/>
              <a:t> </a:t>
            </a:r>
            <a:r>
              <a:rPr lang="en-US" dirty="0" err="1" smtClean="0"/>
              <a:t>ve</a:t>
            </a:r>
            <a:r>
              <a:rPr lang="en-US" dirty="0" smtClean="0"/>
              <a:t> </a:t>
            </a:r>
            <a:r>
              <a:rPr lang="en-US" dirty="0" err="1" smtClean="0"/>
              <a:t>sağlıklı</a:t>
            </a:r>
            <a:r>
              <a:rPr lang="en-US" dirty="0" smtClean="0"/>
              <a:t> </a:t>
            </a:r>
            <a:r>
              <a:rPr lang="en-US" dirty="0" err="1" smtClean="0"/>
              <a:t>cilt</a:t>
            </a:r>
            <a:r>
              <a:rPr lang="en-US" dirty="0" smtClean="0"/>
              <a:t> </a:t>
            </a:r>
            <a:r>
              <a:rPr lang="en-US" dirty="0" err="1" smtClean="0"/>
              <a:t>görüntüleri</a:t>
            </a:r>
            <a:r>
              <a:rPr lang="en-US" dirty="0" smtClean="0"/>
              <a:t> 200'dü (her </a:t>
            </a:r>
            <a:r>
              <a:rPr lang="en-US" dirty="0" err="1" smtClean="0"/>
              <a:t>biri</a:t>
            </a:r>
            <a:r>
              <a:rPr lang="en-US" dirty="0" smtClean="0"/>
              <a:t> </a:t>
            </a:r>
            <a:r>
              <a:rPr lang="en-US" dirty="0" err="1" smtClean="0"/>
              <a:t>için</a:t>
            </a:r>
            <a:r>
              <a:rPr lang="en-US" dirty="0" smtClean="0"/>
              <a:t> 50 </a:t>
            </a:r>
            <a:r>
              <a:rPr lang="en-US" dirty="0" err="1" smtClean="0"/>
              <a:t>sınıf</a:t>
            </a:r>
            <a:r>
              <a:rPr lang="en-US" dirty="0" smtClean="0"/>
              <a:t> measles, chickenpox, </a:t>
            </a:r>
            <a:r>
              <a:rPr lang="en-US" dirty="0" err="1" smtClean="0"/>
              <a:t>mpox</a:t>
            </a:r>
            <a:r>
              <a:rPr lang="en-US" dirty="0" smtClean="0"/>
              <a:t>, healthy).</a:t>
            </a:r>
            <a:endParaRPr lang="en-US" dirty="0"/>
          </a:p>
        </p:txBody>
      </p:sp>
      <p:pic>
        <p:nvPicPr>
          <p:cNvPr id="6" name="Picture 5" descr="66.PNG"/>
          <p:cNvPicPr/>
          <p:nvPr/>
        </p:nvPicPr>
        <p:blipFill>
          <a:blip r:embed="rId2" cstate="print"/>
          <a:stretch>
            <a:fillRect/>
          </a:stretch>
        </p:blipFill>
        <p:spPr>
          <a:xfrm>
            <a:off x="990600" y="1828800"/>
            <a:ext cx="7086600" cy="48171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105.PNG"/>
          <p:cNvPicPr>
            <a:picLocks noGrp="1" noChangeAspect="1"/>
          </p:cNvPicPr>
          <p:nvPr>
            <p:ph idx="1"/>
          </p:nvPr>
        </p:nvPicPr>
        <p:blipFill>
          <a:blip r:embed="rId2" cstate="print"/>
          <a:stretch>
            <a:fillRect/>
          </a:stretch>
        </p:blipFill>
        <p:spPr>
          <a:xfrm>
            <a:off x="1981200" y="3361720"/>
            <a:ext cx="4625848" cy="3496280"/>
          </a:xfrm>
        </p:spPr>
      </p:pic>
      <p:sp>
        <p:nvSpPr>
          <p:cNvPr id="3" name="Title 1"/>
          <p:cNvSpPr>
            <a:spLocks noGrp="1"/>
          </p:cNvSpPr>
          <p:nvPr>
            <p:ph type="title"/>
          </p:nvPr>
        </p:nvSpPr>
        <p:spPr>
          <a:xfrm>
            <a:off x="533400" y="0"/>
            <a:ext cx="8229600" cy="914400"/>
          </a:xfrm>
        </p:spPr>
        <p:txBody>
          <a:bodyPr/>
          <a:lstStyle/>
          <a:p>
            <a:r>
              <a:rPr lang="en-US" dirty="0" err="1" smtClean="0"/>
              <a:t>Maymun</a:t>
            </a:r>
            <a:r>
              <a:rPr lang="en-US" dirty="0" smtClean="0"/>
              <a:t> </a:t>
            </a:r>
            <a:r>
              <a:rPr lang="en-US" dirty="0" err="1" smtClean="0"/>
              <a:t>Çiçeğin</a:t>
            </a:r>
            <a:r>
              <a:rPr lang="en-US" dirty="0" smtClean="0"/>
              <a:t> </a:t>
            </a:r>
            <a:r>
              <a:rPr lang="en-US" dirty="0" err="1" smtClean="0"/>
              <a:t>İlk</a:t>
            </a:r>
            <a:r>
              <a:rPr lang="en-US" dirty="0" smtClean="0"/>
              <a:t> </a:t>
            </a:r>
            <a:r>
              <a:rPr lang="en-US" dirty="0" err="1" smtClean="0"/>
              <a:t>Tespiti</a:t>
            </a:r>
            <a:endParaRPr lang="en-US" dirty="0"/>
          </a:p>
        </p:txBody>
      </p:sp>
      <p:sp>
        <p:nvSpPr>
          <p:cNvPr id="5" name="Rectangle 4"/>
          <p:cNvSpPr/>
          <p:nvPr/>
        </p:nvSpPr>
        <p:spPr>
          <a:xfrm>
            <a:off x="0" y="838200"/>
            <a:ext cx="8991600" cy="2862322"/>
          </a:xfrm>
          <a:prstGeom prst="rect">
            <a:avLst/>
          </a:prstGeom>
        </p:spPr>
        <p:txBody>
          <a:bodyPr wrap="square">
            <a:spAutoFit/>
          </a:bodyPr>
          <a:lstStyle/>
          <a:p>
            <a:r>
              <a:rPr lang="tr-TR" dirty="0" smtClean="0"/>
              <a:t>Maymun Çiçeği hastalığı 1958 yılında Danimarka’nın başkenti Kophenhag’daki Statens Serum Institut’de Yengeç Yiyen Şebek(Macaca fascicularis) kolonisinde tespit edilmiştir. 1960 ile 1968 yılları arasında, Amerika Birleşik Devletleri ve Hollanda'daki tutsak maymun kolonilerinde maymun çiçeği salgını bildirilmiş. Birçok hayvanın ölümüne rağmen, bu salgınlar sırasında insanlarda hiçbir vaka tespit edilmemiş, bu da insanların maymun çiçeği hastalığına duyarlı olmadığını </a:t>
            </a:r>
            <a:r>
              <a:rPr lang="tr-TR" dirty="0" smtClean="0"/>
              <a:t>düşündürmüştür</a:t>
            </a:r>
            <a:r>
              <a:rPr lang="en-US" dirty="0" smtClean="0"/>
              <a:t>. </a:t>
            </a:r>
            <a:r>
              <a:rPr lang="tr-TR" dirty="0" smtClean="0"/>
              <a:t>Maymun </a:t>
            </a:r>
            <a:r>
              <a:rPr lang="tr-TR" dirty="0" smtClean="0"/>
              <a:t>Çiçeği virüsü ilk kez Singapur’dan Kophenhag’a getirilen maymunda tespit edildiği için Maymun çiçeği virüsü denilmiştir</a:t>
            </a:r>
            <a:endParaRPr lang="en-US" dirty="0" smtClean="0"/>
          </a:p>
          <a:p>
            <a:r>
              <a:rPr lang="en-US" dirty="0" err="1" smtClean="0"/>
              <a:t>Tesise</a:t>
            </a:r>
            <a:r>
              <a:rPr lang="en-US" dirty="0" smtClean="0"/>
              <a:t> </a:t>
            </a:r>
            <a:r>
              <a:rPr lang="en-US" dirty="0" err="1" smtClean="0"/>
              <a:t>sürekli</a:t>
            </a:r>
            <a:r>
              <a:rPr lang="en-US" dirty="0" smtClean="0"/>
              <a:t> </a:t>
            </a:r>
            <a:r>
              <a:rPr lang="en-US" dirty="0" err="1" smtClean="0"/>
              <a:t>olarak</a:t>
            </a:r>
            <a:r>
              <a:rPr lang="en-US" dirty="0" smtClean="0"/>
              <a:t> </a:t>
            </a:r>
            <a:r>
              <a:rPr lang="en-US" dirty="0" err="1" smtClean="0"/>
              <a:t>çocuk</a:t>
            </a:r>
            <a:r>
              <a:rPr lang="en-US" dirty="0" smtClean="0"/>
              <a:t> </a:t>
            </a:r>
            <a:r>
              <a:rPr lang="en-US" dirty="0" err="1" smtClean="0"/>
              <a:t>felci</a:t>
            </a:r>
            <a:r>
              <a:rPr lang="en-US" dirty="0" smtClean="0"/>
              <a:t> </a:t>
            </a:r>
            <a:r>
              <a:rPr lang="en-US" dirty="0" err="1" smtClean="0"/>
              <a:t>aşısı</a:t>
            </a:r>
            <a:r>
              <a:rPr lang="en-US" dirty="0" smtClean="0"/>
              <a:t> </a:t>
            </a:r>
            <a:r>
              <a:rPr lang="en-US" dirty="0" err="1" smtClean="0"/>
              <a:t>araştırmalarında</a:t>
            </a:r>
            <a:r>
              <a:rPr lang="en-US" dirty="0" smtClean="0"/>
              <a:t> </a:t>
            </a:r>
            <a:r>
              <a:rPr lang="en-US" dirty="0" err="1" smtClean="0"/>
              <a:t>kullanılan</a:t>
            </a:r>
            <a:r>
              <a:rPr lang="en-US" dirty="0" smtClean="0"/>
              <a:t> </a:t>
            </a:r>
            <a:r>
              <a:rPr lang="en-US" dirty="0" err="1" smtClean="0"/>
              <a:t>Asya</a:t>
            </a:r>
            <a:r>
              <a:rPr lang="en-US" dirty="0" smtClean="0"/>
              <a:t> </a:t>
            </a:r>
            <a:r>
              <a:rPr lang="en-US" dirty="0" err="1" smtClean="0"/>
              <a:t>maymunları</a:t>
            </a:r>
            <a:r>
              <a:rPr lang="en-US" dirty="0" smtClean="0"/>
              <a:t> (</a:t>
            </a:r>
            <a:r>
              <a:rPr lang="en-US" dirty="0" err="1" smtClean="0"/>
              <a:t>çoğunlukla</a:t>
            </a:r>
            <a:r>
              <a:rPr lang="en-US" dirty="0" smtClean="0"/>
              <a:t> M. </a:t>
            </a:r>
            <a:r>
              <a:rPr lang="en-US" i="1" dirty="0" err="1" smtClean="0"/>
              <a:t>fascicularis</a:t>
            </a:r>
            <a:r>
              <a:rPr lang="en-US" dirty="0" smtClean="0"/>
              <a:t> ) </a:t>
            </a:r>
            <a:r>
              <a:rPr lang="en-US" dirty="0" err="1" smtClean="0"/>
              <a:t>ve</a:t>
            </a:r>
            <a:r>
              <a:rPr lang="en-US" dirty="0" smtClean="0"/>
              <a:t> rhesus </a:t>
            </a:r>
            <a:r>
              <a:rPr lang="en-US" dirty="0" err="1" smtClean="0"/>
              <a:t>makakları</a:t>
            </a:r>
            <a:r>
              <a:rPr lang="en-US" dirty="0" smtClean="0"/>
              <a:t> ( </a:t>
            </a:r>
            <a:r>
              <a:rPr lang="en-US" i="1" dirty="0" err="1" smtClean="0"/>
              <a:t>Macaca</a:t>
            </a:r>
            <a:r>
              <a:rPr lang="en-US" i="1" dirty="0" smtClean="0"/>
              <a:t> </a:t>
            </a:r>
            <a:r>
              <a:rPr lang="en-US" i="1" dirty="0" err="1" smtClean="0"/>
              <a:t>mulatta</a:t>
            </a:r>
            <a:r>
              <a:rPr lang="en-US" dirty="0" smtClean="0"/>
              <a:t> ) </a:t>
            </a:r>
            <a:r>
              <a:rPr lang="en-US" dirty="0" err="1" smtClean="0"/>
              <a:t>tedarik</a:t>
            </a:r>
            <a:r>
              <a:rPr lang="en-US" dirty="0" smtClean="0"/>
              <a:t> </a:t>
            </a:r>
            <a:r>
              <a:rPr lang="en-US" dirty="0" err="1" smtClean="0"/>
              <a:t>edildi</a:t>
            </a:r>
            <a:r>
              <a:rPr lang="en-US" dirty="0" smtClean="0"/>
              <a:t>. . </a:t>
            </a:r>
            <a:r>
              <a:rPr lang="en-US" dirty="0" err="1" smtClean="0"/>
              <a:t>İlk</a:t>
            </a:r>
            <a:r>
              <a:rPr lang="en-US" dirty="0" smtClean="0"/>
              <a:t> </a:t>
            </a:r>
            <a:r>
              <a:rPr lang="en-US" dirty="0" err="1" smtClean="0"/>
              <a:t>salgın</a:t>
            </a:r>
            <a:r>
              <a:rPr lang="en-US" dirty="0" smtClean="0"/>
              <a:t>, </a:t>
            </a:r>
            <a:r>
              <a:rPr lang="en-US" dirty="0" err="1" smtClean="0"/>
              <a:t>maymunlar</a:t>
            </a:r>
            <a:r>
              <a:rPr lang="en-US" dirty="0" smtClean="0"/>
              <a:t> </a:t>
            </a:r>
            <a:r>
              <a:rPr lang="en-US" dirty="0" err="1" smtClean="0"/>
              <a:t>alındıktan</a:t>
            </a:r>
            <a:r>
              <a:rPr lang="en-US" dirty="0" smtClean="0"/>
              <a:t> 2 ay </a:t>
            </a:r>
            <a:r>
              <a:rPr lang="en-US" dirty="0" err="1" smtClean="0"/>
              <a:t>sonra</a:t>
            </a:r>
            <a:r>
              <a:rPr lang="en-US" dirty="0" smtClean="0"/>
              <a:t> </a:t>
            </a:r>
            <a:r>
              <a:rPr lang="en-US" dirty="0" err="1" smtClean="0"/>
              <a:t>ortaya</a:t>
            </a:r>
            <a:r>
              <a:rPr lang="en-US" dirty="0" smtClean="0"/>
              <a:t> </a:t>
            </a:r>
            <a:r>
              <a:rPr lang="en-US" dirty="0" err="1" smtClean="0"/>
              <a:t>çıktı</a:t>
            </a:r>
            <a:r>
              <a:rPr lang="en-US" dirty="0" smtClean="0"/>
              <a:t> </a:t>
            </a:r>
            <a:r>
              <a:rPr lang="en-US" dirty="0" err="1" smtClean="0"/>
              <a:t>ve</a:t>
            </a:r>
            <a:r>
              <a:rPr lang="en-US" dirty="0" smtClean="0"/>
              <a:t> </a:t>
            </a:r>
            <a:r>
              <a:rPr lang="en-US" dirty="0" err="1" smtClean="0"/>
              <a:t>ikinci</a:t>
            </a:r>
            <a:r>
              <a:rPr lang="en-US" dirty="0" smtClean="0"/>
              <a:t> </a:t>
            </a:r>
            <a:r>
              <a:rPr lang="en-US" dirty="0" err="1" smtClean="0"/>
              <a:t>salgın</a:t>
            </a:r>
            <a:r>
              <a:rPr lang="en-US" dirty="0" smtClean="0"/>
              <a:t>, ilk </a:t>
            </a:r>
            <a:r>
              <a:rPr lang="en-US" dirty="0" err="1" smtClean="0"/>
              <a:t>salgından</a:t>
            </a:r>
            <a:r>
              <a:rPr lang="en-US" dirty="0" smtClean="0"/>
              <a:t> 4 ay </a:t>
            </a:r>
            <a:r>
              <a:rPr lang="en-US" dirty="0" err="1" smtClean="0"/>
              <a:t>sonra</a:t>
            </a:r>
            <a:r>
              <a:rPr lang="en-US" dirty="0" smtClean="0"/>
              <a:t> </a:t>
            </a:r>
            <a:r>
              <a:rPr lang="en-US" dirty="0" err="1" smtClean="0"/>
              <a:t>meydana</a:t>
            </a:r>
            <a:r>
              <a:rPr lang="en-US" dirty="0" smtClean="0"/>
              <a:t> </a:t>
            </a:r>
            <a:r>
              <a:rPr lang="en-US" dirty="0" err="1" smtClean="0"/>
              <a:t>geldi</a:t>
            </a:r>
            <a:r>
              <a:rPr lang="en-US" dirty="0" smtClean="0"/>
              <a:t>. </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67.PNG"/>
          <p:cNvPicPr/>
          <p:nvPr/>
        </p:nvPicPr>
        <p:blipFill>
          <a:blip r:embed="rId2" cstate="print"/>
          <a:stretch>
            <a:fillRect/>
          </a:stretch>
        </p:blipFill>
        <p:spPr>
          <a:xfrm>
            <a:off x="685800" y="1600200"/>
            <a:ext cx="7162800" cy="2362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5800" y="304800"/>
            <a:ext cx="7924800" cy="646331"/>
          </a:xfrm>
          <a:prstGeom prst="rect">
            <a:avLst/>
          </a:prstGeom>
        </p:spPr>
        <p:txBody>
          <a:bodyPr wrap="square">
            <a:spAutoFit/>
          </a:bodyPr>
          <a:lstStyle/>
          <a:p>
            <a:r>
              <a:rPr lang="en-US" b="1" dirty="0" smtClean="0"/>
              <a:t>Detection of </a:t>
            </a:r>
            <a:r>
              <a:rPr lang="en-US" b="1" dirty="0" err="1" smtClean="0"/>
              <a:t>Monkeypox</a:t>
            </a:r>
            <a:r>
              <a:rPr lang="en-US" b="1" dirty="0" smtClean="0"/>
              <a:t> Disease from Human Skin Images with a Hybrid Deep Learning </a:t>
            </a:r>
            <a:r>
              <a:rPr lang="en-US" b="1" dirty="0" smtClean="0"/>
              <a:t>Model[5]</a:t>
            </a:r>
            <a:endParaRPr lang="en-US" b="1" dirty="0" smtClean="0"/>
          </a:p>
        </p:txBody>
      </p:sp>
      <p:pic>
        <p:nvPicPr>
          <p:cNvPr id="6" name="Picture 5" descr="76.PNG"/>
          <p:cNvPicPr/>
          <p:nvPr/>
        </p:nvPicPr>
        <p:blipFill>
          <a:blip r:embed="rId2" cstate="print"/>
          <a:stretch>
            <a:fillRect/>
          </a:stretch>
        </p:blipFill>
        <p:spPr>
          <a:xfrm>
            <a:off x="0" y="1371600"/>
            <a:ext cx="4229691" cy="3010320"/>
          </a:xfrm>
          <a:prstGeom prst="rect">
            <a:avLst/>
          </a:prstGeom>
        </p:spPr>
      </p:pic>
      <p:pic>
        <p:nvPicPr>
          <p:cNvPr id="7" name="Picture 6" descr="77.PNG"/>
          <p:cNvPicPr/>
          <p:nvPr/>
        </p:nvPicPr>
        <p:blipFill>
          <a:blip r:embed="rId3" cstate="print"/>
          <a:stretch>
            <a:fillRect/>
          </a:stretch>
        </p:blipFill>
        <p:spPr>
          <a:xfrm>
            <a:off x="4752362" y="1447800"/>
            <a:ext cx="4391638" cy="318179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78.PNG"/>
          <p:cNvPicPr/>
          <p:nvPr/>
        </p:nvPicPr>
        <p:blipFill>
          <a:blip r:embed="rId2" cstate="print"/>
          <a:stretch>
            <a:fillRect/>
          </a:stretch>
        </p:blipFill>
        <p:spPr>
          <a:xfrm>
            <a:off x="609600" y="152400"/>
            <a:ext cx="3467584" cy="2429214"/>
          </a:xfrm>
          <a:prstGeom prst="rect">
            <a:avLst/>
          </a:prstGeom>
        </p:spPr>
      </p:pic>
      <p:pic>
        <p:nvPicPr>
          <p:cNvPr id="5" name="Picture 4" descr="79.PNG"/>
          <p:cNvPicPr/>
          <p:nvPr/>
        </p:nvPicPr>
        <p:blipFill>
          <a:blip r:embed="rId3" cstate="print"/>
          <a:stretch>
            <a:fillRect/>
          </a:stretch>
        </p:blipFill>
        <p:spPr>
          <a:xfrm>
            <a:off x="533400" y="2895600"/>
            <a:ext cx="7696200" cy="2438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0.PNG"/>
          <p:cNvPicPr/>
          <p:nvPr/>
        </p:nvPicPr>
        <p:blipFill>
          <a:blip r:embed="rId2" cstate="print"/>
          <a:stretch>
            <a:fillRect/>
          </a:stretch>
        </p:blipFill>
        <p:spPr>
          <a:xfrm>
            <a:off x="533400" y="3048000"/>
            <a:ext cx="6858000" cy="1216660"/>
          </a:xfrm>
          <a:prstGeom prst="rect">
            <a:avLst/>
          </a:prstGeom>
        </p:spPr>
      </p:pic>
      <p:pic>
        <p:nvPicPr>
          <p:cNvPr id="5" name="Picture 4" descr="81.PNG"/>
          <p:cNvPicPr/>
          <p:nvPr/>
        </p:nvPicPr>
        <p:blipFill>
          <a:blip r:embed="rId3" cstate="print"/>
          <a:stretch>
            <a:fillRect/>
          </a:stretch>
        </p:blipFill>
        <p:spPr>
          <a:xfrm>
            <a:off x="609600" y="381000"/>
            <a:ext cx="6858000" cy="219964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2.PNG"/>
          <p:cNvPicPr/>
          <p:nvPr/>
        </p:nvPicPr>
        <p:blipFill>
          <a:blip r:embed="rId2" cstate="print"/>
          <a:stretch>
            <a:fillRect/>
          </a:stretch>
        </p:blipFill>
        <p:spPr>
          <a:xfrm>
            <a:off x="2819400" y="3429000"/>
            <a:ext cx="3581400" cy="3048000"/>
          </a:xfrm>
          <a:prstGeom prst="rect">
            <a:avLst/>
          </a:prstGeom>
        </p:spPr>
      </p:pic>
      <p:sp>
        <p:nvSpPr>
          <p:cNvPr id="5" name="Rectangle 4"/>
          <p:cNvSpPr/>
          <p:nvPr/>
        </p:nvSpPr>
        <p:spPr>
          <a:xfrm>
            <a:off x="685800" y="304800"/>
            <a:ext cx="7924800" cy="646331"/>
          </a:xfrm>
          <a:prstGeom prst="rect">
            <a:avLst/>
          </a:prstGeom>
        </p:spPr>
        <p:txBody>
          <a:bodyPr wrap="square">
            <a:spAutoFit/>
          </a:bodyPr>
          <a:lstStyle/>
          <a:p>
            <a:r>
              <a:rPr lang="en-US" b="1" dirty="0" smtClean="0"/>
              <a:t>Efficient Skin Lesion based Classification System for </a:t>
            </a:r>
            <a:r>
              <a:rPr lang="en-US" b="1" dirty="0" err="1" smtClean="0"/>
              <a:t>Monkeypox</a:t>
            </a:r>
            <a:r>
              <a:rPr lang="en-US" b="1" dirty="0" smtClean="0"/>
              <a:t> Detection using VGG16 and Ensemble </a:t>
            </a:r>
            <a:r>
              <a:rPr lang="en-US" b="1" dirty="0" smtClean="0"/>
              <a:t>Learning[6]</a:t>
            </a:r>
            <a:endParaRPr lang="en-US" b="1" dirty="0" smtClean="0"/>
          </a:p>
        </p:txBody>
      </p:sp>
      <p:pic>
        <p:nvPicPr>
          <p:cNvPr id="6" name="Picture 5" descr="93.PNG"/>
          <p:cNvPicPr/>
          <p:nvPr/>
        </p:nvPicPr>
        <p:blipFill>
          <a:blip r:embed="rId3" cstate="print"/>
          <a:stretch>
            <a:fillRect/>
          </a:stretch>
        </p:blipFill>
        <p:spPr>
          <a:xfrm>
            <a:off x="2438400" y="1524000"/>
            <a:ext cx="4267200" cy="990600"/>
          </a:xfrm>
          <a:prstGeom prst="rect">
            <a:avLst/>
          </a:prstGeom>
        </p:spPr>
      </p:pic>
      <p:sp>
        <p:nvSpPr>
          <p:cNvPr id="39937" name="Rectangle 1"/>
          <p:cNvSpPr>
            <a:spLocks noChangeArrowheads="1"/>
          </p:cNvSpPr>
          <p:nvPr/>
        </p:nvSpPr>
        <p:spPr bwMode="auto">
          <a:xfrm>
            <a:off x="1219200" y="2743200"/>
            <a:ext cx="5530681" cy="29238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dirty="0" smtClean="0">
                <a:ln>
                  <a:noFill/>
                </a:ln>
                <a:solidFill>
                  <a:srgbClr val="3C4043"/>
                </a:solidFill>
                <a:effectLst/>
                <a:latin typeface="Roboto" pitchFamily="2" charset="0"/>
                <a:ea typeface="Calibri" pitchFamily="34" charset="0"/>
                <a:cs typeface="Times New Roman" pitchFamily="18" charset="0"/>
              </a:rPr>
              <a:t>Her </a:t>
            </a:r>
            <a:r>
              <a:rPr kumimoji="0" lang="en-US" sz="1300" b="0" i="0" u="none" strike="noStrike" cap="none" normalizeH="0" baseline="0" dirty="0" err="1" smtClean="0">
                <a:ln>
                  <a:noFill/>
                </a:ln>
                <a:solidFill>
                  <a:srgbClr val="3C4043"/>
                </a:solidFill>
                <a:effectLst/>
                <a:latin typeface="Roboto" pitchFamily="2" charset="0"/>
                <a:ea typeface="Calibri" pitchFamily="34" charset="0"/>
                <a:cs typeface="Times New Roman" pitchFamily="18" charset="0"/>
              </a:rPr>
              <a:t>sınıf</a:t>
            </a:r>
            <a:r>
              <a:rPr kumimoji="0" lang="en-US" sz="1300" b="0" i="0" u="none" strike="noStrike" cap="none" normalizeH="0" baseline="0" dirty="0" smtClean="0">
                <a:ln>
                  <a:noFill/>
                </a:ln>
                <a:solidFill>
                  <a:srgbClr val="3C4043"/>
                </a:solidFill>
                <a:effectLst/>
                <a:latin typeface="Roboto" pitchFamily="2" charset="0"/>
                <a:ea typeface="Calibri" pitchFamily="34" charset="0"/>
                <a:cs typeface="Times New Roman" pitchFamily="18" charset="0"/>
              </a:rPr>
              <a:t> 293 </a:t>
            </a:r>
            <a:r>
              <a:rPr kumimoji="0" lang="en-US" sz="1300" b="0" i="0" u="none" strike="noStrike" cap="none" normalizeH="0" baseline="0" dirty="0" err="1" smtClean="0">
                <a:ln>
                  <a:noFill/>
                </a:ln>
                <a:solidFill>
                  <a:srgbClr val="3C4043"/>
                </a:solidFill>
                <a:effectLst/>
                <a:latin typeface="Calibri"/>
                <a:ea typeface="Calibri" pitchFamily="34" charset="0"/>
                <a:cs typeface="Times New Roman" pitchFamily="18" charset="0"/>
              </a:rPr>
              <a:t>ö</a:t>
            </a:r>
            <a:r>
              <a:rPr kumimoji="0" lang="en-US" sz="1300" b="0" i="0" u="none" strike="noStrike" cap="none" normalizeH="0" baseline="0" dirty="0" err="1" smtClean="0">
                <a:ln>
                  <a:noFill/>
                </a:ln>
                <a:solidFill>
                  <a:srgbClr val="3C4043"/>
                </a:solidFill>
                <a:effectLst/>
                <a:latin typeface="Roboto" pitchFamily="2" charset="0"/>
                <a:ea typeface="Calibri" pitchFamily="34" charset="0"/>
                <a:cs typeface="Times New Roman" pitchFamily="18" charset="0"/>
              </a:rPr>
              <a:t>rneğe</a:t>
            </a:r>
            <a:r>
              <a:rPr kumimoji="0" lang="en-US" sz="1300" b="0" i="0" u="none" strike="noStrike" cap="none" normalizeH="0" baseline="0" dirty="0" smtClean="0">
                <a:ln>
                  <a:noFill/>
                </a:ln>
                <a:solidFill>
                  <a:srgbClr val="3C4043"/>
                </a:solidFill>
                <a:effectLst/>
                <a:latin typeface="Roboto" pitchFamily="2" charset="0"/>
                <a:ea typeface="Calibri" pitchFamily="34" charset="0"/>
                <a:cs typeface="Times New Roman" pitchFamily="18" charset="0"/>
              </a:rPr>
              <a:t> </a:t>
            </a:r>
            <a:r>
              <a:rPr kumimoji="0" lang="en-US" sz="1300" b="0" i="0" u="none" strike="noStrike" cap="none" normalizeH="0" baseline="0" dirty="0" err="1" smtClean="0">
                <a:ln>
                  <a:noFill/>
                </a:ln>
                <a:solidFill>
                  <a:srgbClr val="3C4043"/>
                </a:solidFill>
                <a:effectLst/>
                <a:latin typeface="Roboto" pitchFamily="2" charset="0"/>
                <a:ea typeface="Calibri" pitchFamily="34" charset="0"/>
                <a:cs typeface="Times New Roman" pitchFamily="18" charset="0"/>
              </a:rPr>
              <a:t>sahiptir</a:t>
            </a:r>
            <a:r>
              <a:rPr kumimoji="0" lang="en-US" sz="1300" b="0" i="0" u="none" strike="noStrike" cap="none" normalizeH="0" baseline="0" dirty="0" smtClean="0">
                <a:ln>
                  <a:noFill/>
                </a:ln>
                <a:solidFill>
                  <a:srgbClr val="3C4043"/>
                </a:solidFill>
                <a:effectLst/>
                <a:latin typeface="Roboto" pitchFamily="2" charset="0"/>
                <a:ea typeface="Calibri" pitchFamily="34" charset="0"/>
                <a:cs typeface="Times New Roman" pitchFamily="18" charset="0"/>
              </a:rPr>
              <a:t>.</a:t>
            </a:r>
            <a:r>
              <a:rPr kumimoji="0" lang="en-US" sz="1300" b="0" i="0" u="none" strike="noStrike" cap="none" normalizeH="0" dirty="0" smtClean="0">
                <a:ln>
                  <a:noFill/>
                </a:ln>
                <a:solidFill>
                  <a:srgbClr val="3C4043"/>
                </a:solidFill>
                <a:effectLst/>
                <a:latin typeface="Roboto" pitchFamily="2" charset="0"/>
                <a:ea typeface="Calibri" pitchFamily="34" charset="0"/>
                <a:cs typeface="Times New Roman" pitchFamily="18" charset="0"/>
              </a:rPr>
              <a:t> </a:t>
            </a:r>
            <a:r>
              <a:rPr kumimoji="0" lang="en-US" sz="1300" b="0" i="0" u="none" strike="noStrike" cap="none" normalizeH="0" baseline="0" dirty="0" smtClean="0">
                <a:ln>
                  <a:noFill/>
                </a:ln>
                <a:solidFill>
                  <a:srgbClr val="3C4043"/>
                </a:solidFill>
                <a:effectLst/>
                <a:latin typeface="Roboto" pitchFamily="2" charset="0"/>
                <a:ea typeface="Calibri" pitchFamily="34" charset="0"/>
                <a:cs typeface="Times New Roman" pitchFamily="18" charset="0"/>
              </a:rPr>
              <a:t>70:30 </a:t>
            </a:r>
            <a:r>
              <a:rPr kumimoji="0" lang="en-US" sz="1300" b="0" i="0" u="none" strike="noStrike" cap="none" normalizeH="0" baseline="0" dirty="0" err="1" smtClean="0">
                <a:ln>
                  <a:noFill/>
                </a:ln>
                <a:solidFill>
                  <a:srgbClr val="3C4043"/>
                </a:solidFill>
                <a:effectLst/>
                <a:latin typeface="Roboto" pitchFamily="2" charset="0"/>
                <a:ea typeface="Calibri" pitchFamily="34" charset="0"/>
                <a:cs typeface="Times New Roman" pitchFamily="18" charset="0"/>
              </a:rPr>
              <a:t>oranında</a:t>
            </a:r>
            <a:r>
              <a:rPr kumimoji="0" lang="en-US" sz="1300" b="0" i="0" u="none" strike="noStrike" cap="none" normalizeH="0" baseline="0" dirty="0" smtClean="0">
                <a:ln>
                  <a:noFill/>
                </a:ln>
                <a:solidFill>
                  <a:srgbClr val="3C4043"/>
                </a:solidFill>
                <a:effectLst/>
                <a:latin typeface="Roboto" pitchFamily="2" charset="0"/>
                <a:ea typeface="Calibri" pitchFamily="34" charset="0"/>
                <a:cs typeface="Times New Roman" pitchFamily="18" charset="0"/>
              </a:rPr>
              <a:t> </a:t>
            </a:r>
            <a:r>
              <a:rPr kumimoji="0" lang="en-US" sz="1300" b="0" i="0" u="none" strike="noStrike" cap="none" normalizeH="0" baseline="0" dirty="0" err="1" smtClean="0">
                <a:ln>
                  <a:noFill/>
                </a:ln>
                <a:solidFill>
                  <a:srgbClr val="3C4043"/>
                </a:solidFill>
                <a:effectLst/>
                <a:latin typeface="Roboto" pitchFamily="2" charset="0"/>
                <a:ea typeface="Calibri" pitchFamily="34" charset="0"/>
                <a:cs typeface="Times New Roman" pitchFamily="18" charset="0"/>
              </a:rPr>
              <a:t>eğitim</a:t>
            </a:r>
            <a:r>
              <a:rPr kumimoji="0" lang="en-US" sz="1300" b="0" i="0" u="none" strike="noStrike" cap="none" normalizeH="0" baseline="0" dirty="0" smtClean="0">
                <a:ln>
                  <a:noFill/>
                </a:ln>
                <a:solidFill>
                  <a:srgbClr val="3C4043"/>
                </a:solidFill>
                <a:effectLst/>
                <a:latin typeface="Roboto" pitchFamily="2" charset="0"/>
                <a:ea typeface="Calibri" pitchFamily="34" charset="0"/>
                <a:cs typeface="Times New Roman" pitchFamily="18" charset="0"/>
              </a:rPr>
              <a:t> </a:t>
            </a:r>
            <a:r>
              <a:rPr kumimoji="0" lang="en-US" sz="1300" b="0" i="0" u="none" strike="noStrike" cap="none" normalizeH="0" baseline="0" dirty="0" err="1" smtClean="0">
                <a:ln>
                  <a:noFill/>
                </a:ln>
                <a:solidFill>
                  <a:srgbClr val="3C4043"/>
                </a:solidFill>
                <a:effectLst/>
                <a:latin typeface="Roboto" pitchFamily="2" charset="0"/>
                <a:ea typeface="Calibri" pitchFamily="34" charset="0"/>
                <a:cs typeface="Times New Roman" pitchFamily="18" charset="0"/>
              </a:rPr>
              <a:t>ve</a:t>
            </a:r>
            <a:r>
              <a:rPr kumimoji="0" lang="en-US" sz="1300" b="0" i="0" u="none" strike="noStrike" cap="none" normalizeH="0" baseline="0" dirty="0" smtClean="0">
                <a:ln>
                  <a:noFill/>
                </a:ln>
                <a:solidFill>
                  <a:srgbClr val="3C4043"/>
                </a:solidFill>
                <a:effectLst/>
                <a:latin typeface="Roboto" pitchFamily="2" charset="0"/>
                <a:ea typeface="Calibri" pitchFamily="34" charset="0"/>
                <a:cs typeface="Times New Roman" pitchFamily="18" charset="0"/>
              </a:rPr>
              <a:t> </a:t>
            </a:r>
            <a:r>
              <a:rPr kumimoji="0" lang="en-US" sz="1300" b="0" i="0" u="none" strike="noStrike" cap="none" normalizeH="0" baseline="0" dirty="0" err="1" smtClean="0">
                <a:ln>
                  <a:noFill/>
                </a:ln>
                <a:solidFill>
                  <a:srgbClr val="3C4043"/>
                </a:solidFill>
                <a:effectLst/>
                <a:latin typeface="Roboto" pitchFamily="2" charset="0"/>
                <a:ea typeface="Calibri" pitchFamily="34" charset="0"/>
                <a:cs typeface="Times New Roman" pitchFamily="18" charset="0"/>
              </a:rPr>
              <a:t>doğrulama</a:t>
            </a:r>
            <a:r>
              <a:rPr kumimoji="0" lang="en-US" sz="1300" b="0" i="0" u="none" strike="noStrike" cap="none" normalizeH="0" baseline="0" dirty="0" smtClean="0">
                <a:ln>
                  <a:noFill/>
                </a:ln>
                <a:solidFill>
                  <a:srgbClr val="3C4043"/>
                </a:solidFill>
                <a:effectLst/>
                <a:latin typeface="Roboto" pitchFamily="2" charset="0"/>
                <a:ea typeface="Calibri" pitchFamily="34" charset="0"/>
                <a:cs typeface="Times New Roman" pitchFamily="18" charset="0"/>
              </a:rPr>
              <a:t> </a:t>
            </a:r>
            <a:r>
              <a:rPr kumimoji="0" lang="en-US" sz="1300" b="0" i="0" u="none" strike="noStrike" cap="none" normalizeH="0" baseline="0" dirty="0" err="1" smtClean="0">
                <a:ln>
                  <a:noFill/>
                </a:ln>
                <a:solidFill>
                  <a:srgbClr val="3C4043"/>
                </a:solidFill>
                <a:effectLst/>
                <a:latin typeface="Roboto" pitchFamily="2" charset="0"/>
                <a:ea typeface="Calibri" pitchFamily="34" charset="0"/>
                <a:cs typeface="Times New Roman" pitchFamily="18" charset="0"/>
              </a:rPr>
              <a:t>setleri</a:t>
            </a:r>
            <a:r>
              <a:rPr kumimoji="0" lang="en-US" sz="600" b="0" i="0" u="none" strike="noStrike" cap="none" normalizeH="0" baseline="0" dirty="0" smtClean="0">
                <a:ln>
                  <a:noFill/>
                </a:ln>
                <a:solidFill>
                  <a:schemeClr val="tx1"/>
                </a:solidFill>
                <a:effectLst/>
                <a:latin typeface="Arial" pitchFamily="34" charset="0"/>
                <a:cs typeface="Arial"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4.PNG"/>
          <p:cNvPicPr/>
          <p:nvPr/>
        </p:nvPicPr>
        <p:blipFill>
          <a:blip r:embed="rId2" cstate="print"/>
          <a:stretch>
            <a:fillRect/>
          </a:stretch>
        </p:blipFill>
        <p:spPr>
          <a:xfrm>
            <a:off x="1295400" y="1752600"/>
            <a:ext cx="6248400" cy="29718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5.PNG"/>
          <p:cNvPicPr/>
          <p:nvPr/>
        </p:nvPicPr>
        <p:blipFill>
          <a:blip r:embed="rId2" cstate="print"/>
          <a:stretch>
            <a:fillRect/>
          </a:stretch>
        </p:blipFill>
        <p:spPr>
          <a:xfrm>
            <a:off x="685800" y="1447800"/>
            <a:ext cx="6782747" cy="1810003"/>
          </a:xfrm>
          <a:prstGeom prst="rect">
            <a:avLst/>
          </a:prstGeom>
        </p:spPr>
      </p:pic>
      <p:pic>
        <p:nvPicPr>
          <p:cNvPr id="5" name="Picture 4" descr="96.PNG"/>
          <p:cNvPicPr/>
          <p:nvPr/>
        </p:nvPicPr>
        <p:blipFill>
          <a:blip r:embed="rId3" cstate="print"/>
          <a:stretch>
            <a:fillRect/>
          </a:stretch>
        </p:blipFill>
        <p:spPr>
          <a:xfrm>
            <a:off x="533400" y="3733800"/>
            <a:ext cx="7315200" cy="2743200"/>
          </a:xfrm>
          <a:prstGeom prst="rect">
            <a:avLst/>
          </a:prstGeom>
        </p:spPr>
      </p:pic>
      <p:sp>
        <p:nvSpPr>
          <p:cNvPr id="6" name="Rectangle 5"/>
          <p:cNvSpPr/>
          <p:nvPr/>
        </p:nvSpPr>
        <p:spPr>
          <a:xfrm>
            <a:off x="685800" y="304800"/>
            <a:ext cx="7924800" cy="646331"/>
          </a:xfrm>
          <a:prstGeom prst="rect">
            <a:avLst/>
          </a:prstGeom>
        </p:spPr>
        <p:txBody>
          <a:bodyPr wrap="square">
            <a:spAutoFit/>
          </a:bodyPr>
          <a:lstStyle/>
          <a:p>
            <a:r>
              <a:rPr lang="en-US" b="1" dirty="0" smtClean="0"/>
              <a:t>Detection of </a:t>
            </a:r>
            <a:r>
              <a:rPr lang="en-US" b="1" dirty="0" err="1" smtClean="0"/>
              <a:t>Monkeypox</a:t>
            </a:r>
            <a:r>
              <a:rPr lang="en-US" b="1" dirty="0" smtClean="0"/>
              <a:t> Among Different Pox Diseases with Different Pre-Trained Deep </a:t>
            </a:r>
            <a:r>
              <a:rPr lang="en-US" b="1" dirty="0" smtClean="0"/>
              <a:t>Learning[7]</a:t>
            </a:r>
            <a:endParaRPr lang="en-US"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7.PNG"/>
          <p:cNvPicPr/>
          <p:nvPr/>
        </p:nvPicPr>
        <p:blipFill>
          <a:blip r:embed="rId2" cstate="print"/>
          <a:stretch>
            <a:fillRect/>
          </a:stretch>
        </p:blipFill>
        <p:spPr>
          <a:xfrm>
            <a:off x="1275890" y="1723787"/>
            <a:ext cx="6592220" cy="341042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Kaynaklar</a:t>
            </a:r>
            <a:endParaRPr lang="en-US" dirty="0"/>
          </a:p>
        </p:txBody>
      </p:sp>
      <p:sp>
        <p:nvSpPr>
          <p:cNvPr id="3" name="Content Placeholder 2"/>
          <p:cNvSpPr>
            <a:spLocks noGrp="1"/>
          </p:cNvSpPr>
          <p:nvPr>
            <p:ph idx="1"/>
          </p:nvPr>
        </p:nvSpPr>
        <p:spPr/>
        <p:txBody>
          <a:bodyPr/>
          <a:lstStyle/>
          <a:p>
            <a:r>
              <a:rPr lang="en-US" sz="1600" b="1" dirty="0" smtClean="0"/>
              <a:t>[1]https</a:t>
            </a:r>
            <a:r>
              <a:rPr lang="en-US" sz="1600" b="1" dirty="0" smtClean="0"/>
              <a:t>://</a:t>
            </a:r>
            <a:r>
              <a:rPr lang="en-US" sz="1600" b="1" dirty="0" smtClean="0"/>
              <a:t>doi.org/10.1109/ICCIT57492.2022.10054797</a:t>
            </a:r>
          </a:p>
          <a:p>
            <a:r>
              <a:rPr lang="en-US" sz="1600" b="1" dirty="0" smtClean="0"/>
              <a:t>[2]https</a:t>
            </a:r>
            <a:r>
              <a:rPr lang="en-US" sz="1600" b="1" dirty="0" smtClean="0"/>
              <a:t>://</a:t>
            </a:r>
            <a:r>
              <a:rPr lang="en-US" sz="1600" b="1" dirty="0" smtClean="0"/>
              <a:t>link.springer.com/article/10.1007/s10916-022-01863-7</a:t>
            </a:r>
          </a:p>
          <a:p>
            <a:r>
              <a:rPr lang="en-US" sz="1600" b="1" dirty="0" smtClean="0"/>
              <a:t>[3]https</a:t>
            </a:r>
            <a:r>
              <a:rPr lang="en-US" sz="1600" b="1" dirty="0" smtClean="0"/>
              <a:t>://</a:t>
            </a:r>
            <a:r>
              <a:rPr lang="en-US" sz="1600" b="1" dirty="0" smtClean="0"/>
              <a:t>doi.org/10.1016/j.neunet.2023.02.022</a:t>
            </a:r>
          </a:p>
          <a:p>
            <a:r>
              <a:rPr lang="en-US" sz="1600" b="1" dirty="0" smtClean="0"/>
              <a:t>[4]https</a:t>
            </a:r>
            <a:r>
              <a:rPr lang="en-US" sz="1600" b="1" dirty="0" smtClean="0"/>
              <a:t>://</a:t>
            </a:r>
            <a:r>
              <a:rPr lang="en-US" sz="1600" b="1" dirty="0" smtClean="0"/>
              <a:t>www.researchgate.net/profile/Othman-Alrusaini/publication/367568498_Deep_Learning_Models_for_the_Detection_of_Monkeypox_Skin_Lesion_on_Digital_Skin_Images/links/63d9151d62d2a24f92e24980/Deep-Learning-Models-for-the-Detection-of-Monkeypox-Skin-Lesion-on-Digital-Skin-Images.pdf</a:t>
            </a:r>
          </a:p>
          <a:p>
            <a:r>
              <a:rPr lang="en-US" sz="1600" b="1" dirty="0" smtClean="0"/>
              <a:t>[5]https</a:t>
            </a:r>
            <a:r>
              <a:rPr lang="en-US" sz="1600" b="1" dirty="0" smtClean="0"/>
              <a:t>://</a:t>
            </a:r>
            <a:r>
              <a:rPr lang="en-US" sz="1600" b="1" dirty="0" smtClean="0"/>
              <a:t>doi.org/10.21597/jist.1206453</a:t>
            </a:r>
          </a:p>
          <a:p>
            <a:r>
              <a:rPr lang="en-US" sz="1600" b="1" dirty="0" smtClean="0"/>
              <a:t>[6]https</a:t>
            </a:r>
            <a:r>
              <a:rPr lang="en-US" sz="1600" b="1" dirty="0" smtClean="0"/>
              <a:t>://</a:t>
            </a:r>
            <a:r>
              <a:rPr lang="en-US" sz="1600" b="1" dirty="0" smtClean="0"/>
              <a:t>ieeexplore.ieee.org/abstract/document/10112248</a:t>
            </a:r>
          </a:p>
          <a:p>
            <a:r>
              <a:rPr lang="en-US" sz="1600" b="1" dirty="0" smtClean="0"/>
              <a:t>[7]https</a:t>
            </a:r>
            <a:r>
              <a:rPr lang="en-US" sz="1600" b="1" dirty="0" smtClean="0"/>
              <a:t>://</a:t>
            </a:r>
            <a:r>
              <a:rPr lang="en-US" sz="1600" b="1" dirty="0" smtClean="0"/>
              <a:t>doi.org/10.3390/diagnostics13101772</a:t>
            </a:r>
            <a:endParaRPr lang="en-US" sz="1600" b="1" dirty="0" smtClean="0"/>
          </a:p>
          <a:p>
            <a:endParaRPr lang="en-US" sz="1600" b="1" dirty="0" smtClean="0"/>
          </a:p>
          <a:p>
            <a:endParaRPr lang="en-US" sz="1600" b="1" dirty="0" smtClean="0"/>
          </a:p>
          <a:p>
            <a:endParaRPr lang="en-US" sz="1600" b="1" dirty="0" smtClean="0"/>
          </a:p>
          <a:p>
            <a:endParaRPr lang="en-US" sz="1600" b="1" dirty="0" smtClean="0"/>
          </a:p>
          <a:p>
            <a:endParaRPr lang="en-US" sz="1600" b="1" dirty="0" smtClean="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smtClean="0"/>
              <a:t>Maymun Çiçeği Virüs Kaynağı</a:t>
            </a:r>
            <a:endParaRPr lang="en-US" dirty="0"/>
          </a:p>
        </p:txBody>
      </p:sp>
      <p:pic>
        <p:nvPicPr>
          <p:cNvPr id="4" name="Content Placeholder 5" descr="99.PNG"/>
          <p:cNvPicPr>
            <a:picLocks noGrp="1" noChangeAspect="1"/>
          </p:cNvPicPr>
          <p:nvPr>
            <p:ph idx="1"/>
          </p:nvPr>
        </p:nvPicPr>
        <p:blipFill>
          <a:blip r:embed="rId2" cstate="print"/>
          <a:stretch>
            <a:fillRect/>
          </a:stretch>
        </p:blipFill>
        <p:spPr>
          <a:xfrm>
            <a:off x="457200" y="1600200"/>
            <a:ext cx="8229600" cy="4238278"/>
          </a:xfrm>
        </p:spPr>
      </p:pic>
      <p:sp>
        <p:nvSpPr>
          <p:cNvPr id="5" name="Rectangle 4"/>
          <p:cNvSpPr/>
          <p:nvPr/>
        </p:nvSpPr>
        <p:spPr>
          <a:xfrm>
            <a:off x="381000" y="5943600"/>
            <a:ext cx="8534400" cy="646331"/>
          </a:xfrm>
          <a:prstGeom prst="rect">
            <a:avLst/>
          </a:prstGeom>
        </p:spPr>
        <p:txBody>
          <a:bodyPr wrap="square">
            <a:spAutoFit/>
          </a:bodyPr>
          <a:lstStyle/>
          <a:p>
            <a:r>
              <a:rPr lang="en-US" dirty="0" err="1" smtClean="0"/>
              <a:t>Genomları</a:t>
            </a:r>
            <a:r>
              <a:rPr lang="en-US" dirty="0" smtClean="0"/>
              <a:t> %1'den </a:t>
            </a:r>
            <a:r>
              <a:rPr lang="en-US" dirty="0" err="1" smtClean="0"/>
              <a:t>daha</a:t>
            </a:r>
            <a:r>
              <a:rPr lang="en-US" dirty="0" smtClean="0"/>
              <a:t> </a:t>
            </a:r>
            <a:r>
              <a:rPr lang="en-US" dirty="0" err="1" smtClean="0"/>
              <a:t>az</a:t>
            </a:r>
            <a:r>
              <a:rPr lang="en-US" dirty="0" smtClean="0"/>
              <a:t> </a:t>
            </a:r>
            <a:r>
              <a:rPr lang="en-US" dirty="0" err="1" smtClean="0"/>
              <a:t>farklılık</a:t>
            </a:r>
            <a:r>
              <a:rPr lang="en-US" dirty="0" smtClean="0"/>
              <a:t> </a:t>
            </a:r>
            <a:r>
              <a:rPr lang="en-US" dirty="0" err="1" smtClean="0"/>
              <a:t>gösteren</a:t>
            </a:r>
            <a:r>
              <a:rPr lang="en-US" dirty="0" smtClean="0"/>
              <a:t> </a:t>
            </a:r>
            <a:r>
              <a:rPr lang="en-US" dirty="0" err="1" smtClean="0"/>
              <a:t>iki</a:t>
            </a:r>
            <a:r>
              <a:rPr lang="en-US" dirty="0" smtClean="0"/>
              <a:t> </a:t>
            </a:r>
            <a:r>
              <a:rPr lang="en-US" dirty="0" err="1" smtClean="0"/>
              <a:t>genetik</a:t>
            </a:r>
            <a:r>
              <a:rPr lang="en-US" dirty="0" smtClean="0"/>
              <a:t> </a:t>
            </a:r>
            <a:r>
              <a:rPr lang="en-US" dirty="0" err="1" smtClean="0"/>
              <a:t>kuşak</a:t>
            </a:r>
            <a:r>
              <a:rPr lang="en-US" dirty="0" smtClean="0"/>
              <a:t> </a:t>
            </a:r>
            <a:r>
              <a:rPr lang="en-US" dirty="0" err="1" smtClean="0"/>
              <a:t>vardır</a:t>
            </a:r>
            <a:r>
              <a:rPr lang="en-US" dirty="0" smtClean="0"/>
              <a:t>. </a:t>
            </a:r>
            <a:r>
              <a:rPr lang="en-US" dirty="0" err="1" smtClean="0"/>
              <a:t>İlk</a:t>
            </a:r>
            <a:r>
              <a:rPr lang="en-US" dirty="0" smtClean="0"/>
              <a:t> </a:t>
            </a:r>
            <a:r>
              <a:rPr lang="en-US" dirty="0" err="1" smtClean="0"/>
              <a:t>sınıf</a:t>
            </a:r>
            <a:r>
              <a:rPr lang="en-US" dirty="0" smtClean="0"/>
              <a:t> </a:t>
            </a:r>
            <a:r>
              <a:rPr lang="en-US" dirty="0" err="1" smtClean="0"/>
              <a:t>Orta</a:t>
            </a:r>
            <a:r>
              <a:rPr lang="en-US" dirty="0" smtClean="0"/>
              <a:t> </a:t>
            </a:r>
            <a:r>
              <a:rPr lang="en-US" dirty="0" err="1" smtClean="0"/>
              <a:t>Afrika'da</a:t>
            </a:r>
            <a:r>
              <a:rPr lang="en-US" dirty="0" smtClean="0"/>
              <a:t> </a:t>
            </a:r>
            <a:r>
              <a:rPr lang="en-US" dirty="0" err="1" smtClean="0"/>
              <a:t>ve</a:t>
            </a:r>
            <a:r>
              <a:rPr lang="en-US" dirty="0" smtClean="0"/>
              <a:t> </a:t>
            </a:r>
            <a:r>
              <a:rPr lang="en-US" dirty="0" err="1" smtClean="0"/>
              <a:t>ikincisi</a:t>
            </a:r>
            <a:r>
              <a:rPr lang="en-US" dirty="0" smtClean="0"/>
              <a:t> </a:t>
            </a:r>
            <a:r>
              <a:rPr lang="en-US" dirty="0" err="1" smtClean="0"/>
              <a:t>Batı</a:t>
            </a:r>
            <a:r>
              <a:rPr lang="en-US" dirty="0" smtClean="0"/>
              <a:t> </a:t>
            </a:r>
            <a:r>
              <a:rPr lang="en-US" dirty="0" err="1" smtClean="0"/>
              <a:t>Afrika'da</a:t>
            </a:r>
            <a:r>
              <a:rPr lang="en-US" dirty="0" smtClean="0"/>
              <a:t> </a:t>
            </a:r>
            <a:r>
              <a:rPr lang="en-US" dirty="0" err="1" smtClean="0"/>
              <a:t>endemiktir</a:t>
            </a:r>
            <a:r>
              <a:rPr lang="en-US" dirty="0" smtClean="0"/>
              <a:t>. </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0"/>
            <a:ext cx="8229600" cy="1600200"/>
          </a:xfrm>
        </p:spPr>
        <p:txBody>
          <a:bodyPr>
            <a:normAutofit/>
          </a:bodyPr>
          <a:lstStyle/>
          <a:p>
            <a:r>
              <a:rPr lang="tr-TR" b="1" dirty="0" smtClean="0"/>
              <a:t>Maymun </a:t>
            </a:r>
            <a:r>
              <a:rPr lang="tr-TR" b="1" dirty="0" smtClean="0"/>
              <a:t>Çiçeği</a:t>
            </a:r>
            <a:r>
              <a:rPr lang="en-US" b="1" dirty="0" smtClean="0"/>
              <a:t> </a:t>
            </a:r>
            <a:r>
              <a:rPr lang="en-US" b="1" dirty="0" err="1" smtClean="0"/>
              <a:t>Semptomları</a:t>
            </a:r>
            <a:r>
              <a:rPr lang="en-US" dirty="0" smtClean="0"/>
              <a:t/>
            </a:r>
            <a:br>
              <a:rPr lang="en-US" dirty="0" smtClean="0"/>
            </a:br>
            <a:r>
              <a:rPr lang="en-US" dirty="0" smtClean="0"/>
              <a:t> </a:t>
            </a:r>
            <a:endParaRPr lang="en-US" dirty="0"/>
          </a:p>
        </p:txBody>
      </p:sp>
      <p:pic>
        <p:nvPicPr>
          <p:cNvPr id="11" name="Content Placeholder 10" descr="life-13-00522-g005.png"/>
          <p:cNvPicPr>
            <a:picLocks noGrp="1" noChangeAspect="1"/>
          </p:cNvPicPr>
          <p:nvPr>
            <p:ph idx="1"/>
          </p:nvPr>
        </p:nvPicPr>
        <p:blipFill>
          <a:blip r:embed="rId2" cstate="print"/>
          <a:stretch>
            <a:fillRect/>
          </a:stretch>
        </p:blipFill>
        <p:spPr>
          <a:xfrm>
            <a:off x="2667001" y="930832"/>
            <a:ext cx="3375144" cy="5195332"/>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tr-TR" b="1" dirty="0" smtClean="0"/>
              <a:t>Maymun Çiçeği Virüs </a:t>
            </a:r>
            <a:r>
              <a:rPr lang="tr-TR" b="1" dirty="0" smtClean="0"/>
              <a:t>Evreleri</a:t>
            </a:r>
            <a:endParaRPr lang="en-US" dirty="0"/>
          </a:p>
        </p:txBody>
      </p:sp>
      <p:sp>
        <p:nvSpPr>
          <p:cNvPr id="4" name="Content Placeholder 3"/>
          <p:cNvSpPr>
            <a:spLocks noGrp="1"/>
          </p:cNvSpPr>
          <p:nvPr>
            <p:ph idx="1"/>
          </p:nvPr>
        </p:nvSpPr>
        <p:spPr>
          <a:xfrm>
            <a:off x="0" y="914400"/>
            <a:ext cx="8991600" cy="3048000"/>
          </a:xfrm>
        </p:spPr>
        <p:txBody>
          <a:bodyPr>
            <a:normAutofit fontScale="55000" lnSpcReduction="20000"/>
          </a:bodyPr>
          <a:lstStyle/>
          <a:p>
            <a:pPr>
              <a:buNone/>
            </a:pPr>
            <a:r>
              <a:rPr lang="en-US" dirty="0" err="1" smtClean="0"/>
              <a:t>Hastalık</a:t>
            </a:r>
            <a:r>
              <a:rPr lang="en-US" dirty="0" smtClean="0"/>
              <a:t> </a:t>
            </a:r>
            <a:r>
              <a:rPr lang="en-US" dirty="0" smtClean="0"/>
              <a:t>1-4 </a:t>
            </a:r>
            <a:r>
              <a:rPr lang="en-US" dirty="0" err="1" smtClean="0"/>
              <a:t>gün</a:t>
            </a:r>
            <a:r>
              <a:rPr lang="en-US" dirty="0" smtClean="0"/>
              <a:t> </a:t>
            </a:r>
            <a:r>
              <a:rPr lang="en-US" dirty="0" err="1" smtClean="0"/>
              <a:t>ateşli</a:t>
            </a:r>
            <a:r>
              <a:rPr lang="en-US" dirty="0" smtClean="0"/>
              <a:t> </a:t>
            </a:r>
            <a:r>
              <a:rPr lang="en-US" dirty="0" err="1" smtClean="0"/>
              <a:t>bir</a:t>
            </a:r>
            <a:r>
              <a:rPr lang="en-US" dirty="0" smtClean="0"/>
              <a:t> </a:t>
            </a:r>
            <a:r>
              <a:rPr lang="en-US" dirty="0" err="1" smtClean="0"/>
              <a:t>prodromla</a:t>
            </a:r>
            <a:r>
              <a:rPr lang="en-US" dirty="0" smtClean="0"/>
              <a:t> </a:t>
            </a:r>
            <a:r>
              <a:rPr lang="en-US" dirty="0" err="1" smtClean="0"/>
              <a:t>başlar</a:t>
            </a:r>
            <a:r>
              <a:rPr lang="en-US" dirty="0" smtClean="0"/>
              <a:t> </a:t>
            </a:r>
            <a:r>
              <a:rPr lang="en-US" dirty="0" err="1" smtClean="0"/>
              <a:t>ve</a:t>
            </a:r>
            <a:r>
              <a:rPr lang="en-US" dirty="0" smtClean="0"/>
              <a:t> </a:t>
            </a:r>
            <a:r>
              <a:rPr lang="en-US" dirty="0" err="1" smtClean="0"/>
              <a:t>baş</a:t>
            </a:r>
            <a:r>
              <a:rPr lang="en-US" dirty="0" smtClean="0"/>
              <a:t> </a:t>
            </a:r>
            <a:r>
              <a:rPr lang="en-US" dirty="0" err="1" smtClean="0"/>
              <a:t>ağrısı</a:t>
            </a:r>
            <a:r>
              <a:rPr lang="en-US" dirty="0" smtClean="0"/>
              <a:t>, </a:t>
            </a:r>
            <a:r>
              <a:rPr lang="en-US" dirty="0" err="1" smtClean="0"/>
              <a:t>kas</a:t>
            </a:r>
            <a:r>
              <a:rPr lang="en-US" dirty="0" smtClean="0"/>
              <a:t> </a:t>
            </a:r>
            <a:r>
              <a:rPr lang="en-US" dirty="0" err="1" smtClean="0"/>
              <a:t>ağrıları</a:t>
            </a:r>
            <a:r>
              <a:rPr lang="en-US" dirty="0" smtClean="0"/>
              <a:t> </a:t>
            </a:r>
            <a:r>
              <a:rPr lang="en-US" dirty="0" err="1" smtClean="0"/>
              <a:t>ve</a:t>
            </a:r>
            <a:r>
              <a:rPr lang="en-US" dirty="0" smtClean="0"/>
              <a:t> </a:t>
            </a:r>
            <a:r>
              <a:rPr lang="en-US" dirty="0" err="1" smtClean="0"/>
              <a:t>sırt</a:t>
            </a:r>
            <a:r>
              <a:rPr lang="en-US" dirty="0" smtClean="0"/>
              <a:t> </a:t>
            </a:r>
            <a:r>
              <a:rPr lang="en-US" dirty="0" err="1" smtClean="0"/>
              <a:t>ağrıları</a:t>
            </a:r>
            <a:r>
              <a:rPr lang="en-US" dirty="0" smtClean="0"/>
              <a:t> </a:t>
            </a:r>
            <a:r>
              <a:rPr lang="en-US" dirty="0" err="1" smtClean="0"/>
              <a:t>ve</a:t>
            </a:r>
            <a:r>
              <a:rPr lang="en-US" dirty="0" smtClean="0"/>
              <a:t> </a:t>
            </a:r>
            <a:r>
              <a:rPr lang="en-US" dirty="0" err="1" smtClean="0"/>
              <a:t>bazen</a:t>
            </a:r>
            <a:r>
              <a:rPr lang="en-US" dirty="0" smtClean="0"/>
              <a:t> </a:t>
            </a:r>
            <a:r>
              <a:rPr lang="en-US" dirty="0" err="1" smtClean="0"/>
              <a:t>halsizlik</a:t>
            </a:r>
            <a:r>
              <a:rPr lang="en-US" dirty="0" smtClean="0"/>
              <a:t>, </a:t>
            </a:r>
            <a:r>
              <a:rPr lang="en-US" dirty="0" err="1" smtClean="0"/>
              <a:t>terleme</a:t>
            </a:r>
            <a:r>
              <a:rPr lang="en-US" dirty="0" smtClean="0"/>
              <a:t>, </a:t>
            </a:r>
            <a:r>
              <a:rPr lang="en-US" dirty="0" err="1" smtClean="0"/>
              <a:t>yorgunluk</a:t>
            </a:r>
            <a:r>
              <a:rPr lang="en-US" dirty="0" smtClean="0"/>
              <a:t> </a:t>
            </a:r>
            <a:r>
              <a:rPr lang="en-US" dirty="0" err="1" smtClean="0"/>
              <a:t>ve</a:t>
            </a:r>
            <a:r>
              <a:rPr lang="en-US" dirty="0" smtClean="0"/>
              <a:t> </a:t>
            </a:r>
            <a:r>
              <a:rPr lang="en-US" dirty="0" err="1" smtClean="0"/>
              <a:t>kutanal</a:t>
            </a:r>
            <a:r>
              <a:rPr lang="en-US" dirty="0" smtClean="0"/>
              <a:t> </a:t>
            </a:r>
            <a:r>
              <a:rPr lang="en-US" dirty="0" err="1" smtClean="0"/>
              <a:t>prezentasyon</a:t>
            </a:r>
            <a:r>
              <a:rPr lang="en-US" dirty="0" smtClean="0"/>
              <a:t> </a:t>
            </a:r>
            <a:r>
              <a:rPr lang="en-US" dirty="0" err="1" smtClean="0"/>
              <a:t>eşlik</a:t>
            </a:r>
            <a:r>
              <a:rPr lang="en-US" dirty="0" smtClean="0"/>
              <a:t> </a:t>
            </a:r>
            <a:r>
              <a:rPr lang="en-US" dirty="0" err="1" smtClean="0"/>
              <a:t>eder</a:t>
            </a:r>
            <a:r>
              <a:rPr lang="en-US" dirty="0" smtClean="0"/>
              <a:t>. </a:t>
            </a:r>
            <a:r>
              <a:rPr lang="en-US" dirty="0" err="1" smtClean="0"/>
              <a:t>Deri</a:t>
            </a:r>
            <a:r>
              <a:rPr lang="en-US" dirty="0" smtClean="0"/>
              <a:t> </a:t>
            </a:r>
            <a:r>
              <a:rPr lang="en-US" dirty="0" err="1" smtClean="0"/>
              <a:t>döküntüleri</a:t>
            </a:r>
            <a:r>
              <a:rPr lang="en-US" dirty="0" smtClean="0"/>
              <a:t>, </a:t>
            </a:r>
            <a:r>
              <a:rPr lang="en-US" dirty="0" err="1" smtClean="0"/>
              <a:t>ateşin</a:t>
            </a:r>
            <a:r>
              <a:rPr lang="en-US" dirty="0" smtClean="0"/>
              <a:t> </a:t>
            </a:r>
            <a:r>
              <a:rPr lang="en-US" dirty="0" err="1" smtClean="0"/>
              <a:t>başlamasından</a:t>
            </a:r>
            <a:r>
              <a:rPr lang="en-US" dirty="0" smtClean="0"/>
              <a:t> 1-3 </a:t>
            </a:r>
            <a:r>
              <a:rPr lang="en-US" dirty="0" err="1" smtClean="0"/>
              <a:t>gün</a:t>
            </a:r>
            <a:r>
              <a:rPr lang="en-US" dirty="0" smtClean="0"/>
              <a:t> </a:t>
            </a:r>
            <a:r>
              <a:rPr lang="en-US" dirty="0" err="1" smtClean="0"/>
              <a:t>sonra</a:t>
            </a:r>
            <a:r>
              <a:rPr lang="en-US" dirty="0" smtClean="0"/>
              <a:t> </a:t>
            </a:r>
            <a:r>
              <a:rPr lang="en-US" dirty="0" err="1" smtClean="0"/>
              <a:t>ortaya</a:t>
            </a:r>
            <a:r>
              <a:rPr lang="en-US" dirty="0" smtClean="0"/>
              <a:t> </a:t>
            </a:r>
            <a:r>
              <a:rPr lang="en-US" dirty="0" err="1" smtClean="0"/>
              <a:t>çıkar</a:t>
            </a:r>
            <a:r>
              <a:rPr lang="en-US" dirty="0" smtClean="0"/>
              <a:t>. </a:t>
            </a:r>
            <a:r>
              <a:rPr lang="en-US" dirty="0" err="1" smtClean="0"/>
              <a:t>Yüzde</a:t>
            </a:r>
            <a:r>
              <a:rPr lang="en-US" dirty="0" smtClean="0"/>
              <a:t>, </a:t>
            </a:r>
            <a:r>
              <a:rPr lang="en-US" dirty="0" err="1" smtClean="0"/>
              <a:t>ağız</a:t>
            </a:r>
            <a:r>
              <a:rPr lang="en-US" dirty="0" smtClean="0"/>
              <a:t> </a:t>
            </a:r>
            <a:r>
              <a:rPr lang="en-US" dirty="0" err="1" smtClean="0"/>
              <a:t>içinde</a:t>
            </a:r>
            <a:r>
              <a:rPr lang="en-US" dirty="0" smtClean="0"/>
              <a:t>, </a:t>
            </a:r>
            <a:r>
              <a:rPr lang="en-US" dirty="0" err="1" smtClean="0"/>
              <a:t>ellerde</a:t>
            </a:r>
            <a:r>
              <a:rPr lang="en-US" dirty="0" smtClean="0"/>
              <a:t>, </a:t>
            </a:r>
            <a:r>
              <a:rPr lang="en-US" dirty="0" err="1" smtClean="0"/>
              <a:t>ayaklarda</a:t>
            </a:r>
            <a:r>
              <a:rPr lang="en-US" dirty="0" smtClean="0"/>
              <a:t>, </a:t>
            </a:r>
            <a:r>
              <a:rPr lang="en-US" dirty="0" err="1" smtClean="0"/>
              <a:t>göğüste</a:t>
            </a:r>
            <a:r>
              <a:rPr lang="en-US" dirty="0" smtClean="0"/>
              <a:t>, </a:t>
            </a:r>
            <a:r>
              <a:rPr lang="en-US" dirty="0" err="1" smtClean="0"/>
              <a:t>cinsel</a:t>
            </a:r>
            <a:r>
              <a:rPr lang="en-US" dirty="0" smtClean="0"/>
              <a:t> </a:t>
            </a:r>
            <a:r>
              <a:rPr lang="en-US" dirty="0" err="1" smtClean="0"/>
              <a:t>organlarda</a:t>
            </a:r>
            <a:r>
              <a:rPr lang="en-US" dirty="0" smtClean="0"/>
              <a:t>, </a:t>
            </a:r>
            <a:r>
              <a:rPr lang="en-US" dirty="0" err="1" smtClean="0"/>
              <a:t>anüste</a:t>
            </a:r>
            <a:r>
              <a:rPr lang="en-US" dirty="0" smtClean="0"/>
              <a:t> </a:t>
            </a:r>
            <a:r>
              <a:rPr lang="en-US" dirty="0" err="1" smtClean="0"/>
              <a:t>ve</a:t>
            </a:r>
            <a:r>
              <a:rPr lang="en-US" dirty="0" smtClean="0"/>
              <a:t> </a:t>
            </a:r>
            <a:r>
              <a:rPr lang="en-US" dirty="0" err="1" smtClean="0"/>
              <a:t>gözlerde</a:t>
            </a:r>
            <a:r>
              <a:rPr lang="en-US" dirty="0" smtClean="0"/>
              <a:t> </a:t>
            </a:r>
            <a:r>
              <a:rPr lang="en-US" dirty="0" err="1" smtClean="0"/>
              <a:t>görülebilen</a:t>
            </a:r>
            <a:r>
              <a:rPr lang="en-US" dirty="0" smtClean="0"/>
              <a:t> </a:t>
            </a:r>
            <a:r>
              <a:rPr lang="en-US" dirty="0" err="1" smtClean="0"/>
              <a:t>döküntüler</a:t>
            </a:r>
            <a:r>
              <a:rPr lang="en-US" dirty="0" smtClean="0"/>
              <a:t>. </a:t>
            </a:r>
            <a:r>
              <a:rPr lang="en-US" dirty="0" err="1" smtClean="0"/>
              <a:t>Bazen</a:t>
            </a:r>
            <a:r>
              <a:rPr lang="en-US" dirty="0" smtClean="0"/>
              <a:t> </a:t>
            </a:r>
            <a:r>
              <a:rPr lang="en-US" dirty="0" err="1" smtClean="0"/>
              <a:t>döküntü</a:t>
            </a:r>
            <a:r>
              <a:rPr lang="en-US" dirty="0" smtClean="0"/>
              <a:t> ilk </a:t>
            </a:r>
            <a:r>
              <a:rPr lang="en-US" dirty="0" err="1" smtClean="0"/>
              <a:t>belirtilerdir</a:t>
            </a:r>
            <a:r>
              <a:rPr lang="en-US" dirty="0" smtClean="0"/>
              <a:t>, </a:t>
            </a:r>
            <a:r>
              <a:rPr lang="en-US" dirty="0" err="1" smtClean="0"/>
              <a:t>ardından</a:t>
            </a:r>
            <a:r>
              <a:rPr lang="en-US" dirty="0" smtClean="0"/>
              <a:t> </a:t>
            </a:r>
            <a:r>
              <a:rPr lang="en-US" dirty="0" err="1" smtClean="0"/>
              <a:t>diğer</a:t>
            </a:r>
            <a:r>
              <a:rPr lang="en-US" dirty="0" smtClean="0"/>
              <a:t> </a:t>
            </a:r>
            <a:r>
              <a:rPr lang="en-US" dirty="0" err="1" smtClean="0"/>
              <a:t>belirtiler</a:t>
            </a:r>
            <a:r>
              <a:rPr lang="en-US" dirty="0" smtClean="0"/>
              <a:t> </a:t>
            </a:r>
            <a:r>
              <a:rPr lang="en-US" dirty="0" err="1" smtClean="0"/>
              <a:t>gelir</a:t>
            </a:r>
            <a:r>
              <a:rPr lang="en-US" dirty="0" smtClean="0"/>
              <a:t>. </a:t>
            </a:r>
            <a:r>
              <a:rPr lang="en-US" dirty="0" err="1" smtClean="0"/>
              <a:t>Lezyon</a:t>
            </a:r>
            <a:r>
              <a:rPr lang="en-US" dirty="0" smtClean="0"/>
              <a:t> </a:t>
            </a:r>
            <a:r>
              <a:rPr lang="en-US" dirty="0" err="1" smtClean="0"/>
              <a:t>sayısı</a:t>
            </a:r>
            <a:r>
              <a:rPr lang="en-US" dirty="0" smtClean="0"/>
              <a:t> </a:t>
            </a:r>
            <a:r>
              <a:rPr lang="en-US" dirty="0" err="1" smtClean="0"/>
              <a:t>değişkendir</a:t>
            </a:r>
            <a:r>
              <a:rPr lang="en-US" dirty="0" smtClean="0"/>
              <a:t>. </a:t>
            </a:r>
            <a:r>
              <a:rPr lang="en-US" dirty="0" err="1" smtClean="0"/>
              <a:t>Lezyonlar</a:t>
            </a:r>
            <a:r>
              <a:rPr lang="en-US" dirty="0" smtClean="0"/>
              <a:t> </a:t>
            </a:r>
            <a:r>
              <a:rPr lang="en-US" dirty="0" err="1" smtClean="0"/>
              <a:t>düz</a:t>
            </a:r>
            <a:r>
              <a:rPr lang="en-US" dirty="0" smtClean="0"/>
              <a:t> </a:t>
            </a:r>
            <a:r>
              <a:rPr lang="en-US" dirty="0" err="1" smtClean="0"/>
              <a:t>bir</a:t>
            </a:r>
            <a:r>
              <a:rPr lang="en-US" dirty="0" smtClean="0"/>
              <a:t> </a:t>
            </a:r>
            <a:r>
              <a:rPr lang="en-US" dirty="0" err="1" smtClean="0"/>
              <a:t>döküntü</a:t>
            </a:r>
            <a:r>
              <a:rPr lang="en-US" dirty="0" smtClean="0"/>
              <a:t> (</a:t>
            </a:r>
            <a:r>
              <a:rPr lang="en-US" dirty="0" err="1" smtClean="0"/>
              <a:t>makula</a:t>
            </a:r>
            <a:r>
              <a:rPr lang="en-US" dirty="0" smtClean="0"/>
              <a:t>) </a:t>
            </a:r>
            <a:r>
              <a:rPr lang="en-US" dirty="0" err="1" smtClean="0"/>
              <a:t>olarak</a:t>
            </a:r>
            <a:r>
              <a:rPr lang="en-US" dirty="0" smtClean="0"/>
              <a:t> </a:t>
            </a:r>
            <a:r>
              <a:rPr lang="en-US" dirty="0" err="1" smtClean="0"/>
              <a:t>başlar</a:t>
            </a:r>
            <a:r>
              <a:rPr lang="en-US" dirty="0" smtClean="0"/>
              <a:t> </a:t>
            </a:r>
            <a:r>
              <a:rPr lang="en-US" dirty="0" err="1" smtClean="0"/>
              <a:t>ve</a:t>
            </a:r>
            <a:r>
              <a:rPr lang="en-US" dirty="0" smtClean="0"/>
              <a:t> </a:t>
            </a:r>
            <a:r>
              <a:rPr lang="en-US" dirty="0" err="1" smtClean="0"/>
              <a:t>deriden</a:t>
            </a:r>
            <a:r>
              <a:rPr lang="en-US" dirty="0" smtClean="0"/>
              <a:t> </a:t>
            </a:r>
            <a:r>
              <a:rPr lang="en-US" dirty="0" err="1" smtClean="0"/>
              <a:t>kabarık</a:t>
            </a:r>
            <a:r>
              <a:rPr lang="en-US" dirty="0" smtClean="0"/>
              <a:t> hale </a:t>
            </a:r>
            <a:r>
              <a:rPr lang="en-US" dirty="0" err="1" smtClean="0"/>
              <a:t>gelir</a:t>
            </a:r>
            <a:r>
              <a:rPr lang="en-US" dirty="0" smtClean="0"/>
              <a:t> (</a:t>
            </a:r>
            <a:r>
              <a:rPr lang="en-US" dirty="0" err="1" smtClean="0"/>
              <a:t>papüller</a:t>
            </a:r>
            <a:r>
              <a:rPr lang="en-US" dirty="0" smtClean="0"/>
              <a:t>); </a:t>
            </a:r>
            <a:r>
              <a:rPr lang="en-US" dirty="0" err="1" smtClean="0"/>
              <a:t>daha</a:t>
            </a:r>
            <a:r>
              <a:rPr lang="en-US" dirty="0" smtClean="0"/>
              <a:t> </a:t>
            </a:r>
            <a:r>
              <a:rPr lang="en-US" dirty="0" err="1" smtClean="0"/>
              <a:t>sonra</a:t>
            </a:r>
            <a:r>
              <a:rPr lang="en-US" dirty="0" smtClean="0"/>
              <a:t> </a:t>
            </a:r>
            <a:r>
              <a:rPr lang="en-US" dirty="0" err="1" smtClean="0"/>
              <a:t>şeffaf</a:t>
            </a:r>
            <a:r>
              <a:rPr lang="en-US" dirty="0" smtClean="0"/>
              <a:t> </a:t>
            </a:r>
            <a:r>
              <a:rPr lang="en-US" dirty="0" err="1" smtClean="0"/>
              <a:t>sıvı</a:t>
            </a:r>
            <a:r>
              <a:rPr lang="en-US" dirty="0" smtClean="0"/>
              <a:t> </a:t>
            </a:r>
            <a:r>
              <a:rPr lang="en-US" dirty="0" err="1" smtClean="0"/>
              <a:t>ile</a:t>
            </a:r>
            <a:r>
              <a:rPr lang="en-US" dirty="0" smtClean="0"/>
              <a:t> </a:t>
            </a:r>
            <a:r>
              <a:rPr lang="en-US" dirty="0" err="1" smtClean="0"/>
              <a:t>dolarak</a:t>
            </a:r>
            <a:r>
              <a:rPr lang="en-US" dirty="0" smtClean="0"/>
              <a:t> “</a:t>
            </a:r>
            <a:r>
              <a:rPr lang="en-US" dirty="0" err="1" smtClean="0"/>
              <a:t>vezikül</a:t>
            </a:r>
            <a:r>
              <a:rPr lang="en-US" dirty="0" smtClean="0"/>
              <a:t>” </a:t>
            </a:r>
            <a:r>
              <a:rPr lang="en-US" dirty="0" err="1" smtClean="0"/>
              <a:t>görünümü</a:t>
            </a:r>
            <a:r>
              <a:rPr lang="en-US" dirty="0" smtClean="0"/>
              <a:t> </a:t>
            </a:r>
            <a:r>
              <a:rPr lang="en-US" dirty="0" err="1" smtClean="0"/>
              <a:t>alırlar</a:t>
            </a:r>
            <a:r>
              <a:rPr lang="en-US" dirty="0" smtClean="0"/>
              <a:t>. </a:t>
            </a:r>
            <a:r>
              <a:rPr lang="en-US" dirty="0" err="1" smtClean="0"/>
              <a:t>Veziküllerin</a:t>
            </a:r>
            <a:r>
              <a:rPr lang="en-US" dirty="0" smtClean="0"/>
              <a:t> </a:t>
            </a:r>
            <a:r>
              <a:rPr lang="en-US" dirty="0" err="1" smtClean="0"/>
              <a:t>içindeki</a:t>
            </a:r>
            <a:r>
              <a:rPr lang="en-US" dirty="0" smtClean="0"/>
              <a:t> </a:t>
            </a:r>
            <a:r>
              <a:rPr lang="en-US" dirty="0" err="1" smtClean="0"/>
              <a:t>berrak</a:t>
            </a:r>
            <a:r>
              <a:rPr lang="en-US" dirty="0" smtClean="0"/>
              <a:t> </a:t>
            </a:r>
            <a:r>
              <a:rPr lang="en-US" dirty="0" err="1" smtClean="0"/>
              <a:t>sıvı</a:t>
            </a:r>
            <a:r>
              <a:rPr lang="en-US" dirty="0" smtClean="0"/>
              <a:t> </a:t>
            </a:r>
            <a:r>
              <a:rPr lang="en-US" dirty="0" err="1" smtClean="0"/>
              <a:t>sarımsı</a:t>
            </a:r>
            <a:r>
              <a:rPr lang="en-US" dirty="0" smtClean="0"/>
              <a:t> </a:t>
            </a:r>
            <a:r>
              <a:rPr lang="en-US" dirty="0" err="1" smtClean="0"/>
              <a:t>bir</a:t>
            </a:r>
            <a:r>
              <a:rPr lang="en-US" dirty="0" smtClean="0"/>
              <a:t> </a:t>
            </a:r>
            <a:r>
              <a:rPr lang="en-US" dirty="0" err="1" smtClean="0"/>
              <a:t>sıvıya</a:t>
            </a:r>
            <a:r>
              <a:rPr lang="en-US" dirty="0" smtClean="0"/>
              <a:t> </a:t>
            </a:r>
            <a:r>
              <a:rPr lang="en-US" dirty="0" err="1" smtClean="0"/>
              <a:t>dönüşür</a:t>
            </a:r>
            <a:r>
              <a:rPr lang="en-US" dirty="0" smtClean="0"/>
              <a:t> </a:t>
            </a:r>
            <a:r>
              <a:rPr lang="en-US" dirty="0" err="1" smtClean="0"/>
              <a:t>ve</a:t>
            </a:r>
            <a:r>
              <a:rPr lang="en-US" dirty="0" smtClean="0"/>
              <a:t> “</a:t>
            </a:r>
            <a:r>
              <a:rPr lang="en-US" dirty="0" err="1" smtClean="0"/>
              <a:t>püstüller</a:t>
            </a:r>
            <a:r>
              <a:rPr lang="en-US" dirty="0" smtClean="0"/>
              <a:t>” </a:t>
            </a:r>
            <a:r>
              <a:rPr lang="en-US" dirty="0" err="1" smtClean="0"/>
              <a:t>oluşur</a:t>
            </a:r>
            <a:r>
              <a:rPr lang="en-US" dirty="0" smtClean="0"/>
              <a:t>. </a:t>
            </a:r>
            <a:r>
              <a:rPr lang="en-US" dirty="0" err="1" smtClean="0"/>
              <a:t>Püstüller</a:t>
            </a:r>
            <a:r>
              <a:rPr lang="en-US" dirty="0" smtClean="0"/>
              <a:t>, </a:t>
            </a:r>
            <a:r>
              <a:rPr lang="en-US" dirty="0" err="1" smtClean="0"/>
              <a:t>kabuklar</a:t>
            </a:r>
            <a:r>
              <a:rPr lang="en-US" dirty="0" smtClean="0"/>
              <a:t> </a:t>
            </a:r>
            <a:r>
              <a:rPr lang="en-US" dirty="0" err="1" smtClean="0"/>
              <a:t>ve</a:t>
            </a:r>
            <a:r>
              <a:rPr lang="en-US" dirty="0" smtClean="0"/>
              <a:t> </a:t>
            </a:r>
            <a:r>
              <a:rPr lang="en-US" dirty="0" err="1" smtClean="0"/>
              <a:t>lezyonlar</a:t>
            </a:r>
            <a:r>
              <a:rPr lang="en-US" dirty="0" smtClean="0"/>
              <a:t> </a:t>
            </a:r>
            <a:r>
              <a:rPr lang="en-US" dirty="0" err="1" smtClean="0"/>
              <a:t>kabukların</a:t>
            </a:r>
            <a:r>
              <a:rPr lang="en-US" dirty="0" smtClean="0"/>
              <a:t> </a:t>
            </a:r>
            <a:r>
              <a:rPr lang="en-US" dirty="0" err="1" smtClean="0"/>
              <a:t>düşmesi</a:t>
            </a:r>
            <a:r>
              <a:rPr lang="en-US" dirty="0" smtClean="0"/>
              <a:t> </a:t>
            </a:r>
            <a:r>
              <a:rPr lang="en-US" dirty="0" err="1" smtClean="0"/>
              <a:t>ile</a:t>
            </a:r>
            <a:r>
              <a:rPr lang="en-US" dirty="0" smtClean="0"/>
              <a:t> </a:t>
            </a:r>
            <a:r>
              <a:rPr lang="en-US" dirty="0" err="1" smtClean="0"/>
              <a:t>kaybolur</a:t>
            </a:r>
            <a:r>
              <a:rPr lang="en-US" dirty="0" smtClean="0"/>
              <a:t>. </a:t>
            </a:r>
            <a:r>
              <a:rPr lang="en-US" dirty="0" err="1" smtClean="0"/>
              <a:t>Kabuk</a:t>
            </a:r>
            <a:r>
              <a:rPr lang="en-US" dirty="0" smtClean="0"/>
              <a:t> </a:t>
            </a:r>
            <a:r>
              <a:rPr lang="en-US" dirty="0" err="1" smtClean="0"/>
              <a:t>düştükten</a:t>
            </a:r>
            <a:r>
              <a:rPr lang="en-US" dirty="0" smtClean="0"/>
              <a:t> </a:t>
            </a:r>
            <a:r>
              <a:rPr lang="en-US" dirty="0" err="1" smtClean="0"/>
              <a:t>sonra</a:t>
            </a:r>
            <a:r>
              <a:rPr lang="en-US" dirty="0" smtClean="0"/>
              <a:t> </a:t>
            </a:r>
            <a:r>
              <a:rPr lang="en-US" dirty="0" err="1" smtClean="0"/>
              <a:t>hastalar</a:t>
            </a:r>
            <a:r>
              <a:rPr lang="en-US" dirty="0" smtClean="0"/>
              <a:t> </a:t>
            </a:r>
            <a:r>
              <a:rPr lang="en-US" dirty="0" err="1" smtClean="0"/>
              <a:t>bulaşıcı</a:t>
            </a:r>
            <a:r>
              <a:rPr lang="en-US" dirty="0" smtClean="0"/>
              <a:t> </a:t>
            </a:r>
            <a:r>
              <a:rPr lang="en-US" dirty="0" err="1" smtClean="0"/>
              <a:t>değildir</a:t>
            </a:r>
            <a:r>
              <a:rPr lang="en-US" dirty="0" smtClean="0"/>
              <a:t>. </a:t>
            </a:r>
            <a:r>
              <a:rPr lang="en-US" dirty="0" err="1" smtClean="0"/>
              <a:t>Bağışıklık</a:t>
            </a:r>
            <a:r>
              <a:rPr lang="en-US" dirty="0" smtClean="0"/>
              <a:t> </a:t>
            </a:r>
            <a:r>
              <a:rPr lang="en-US" dirty="0" err="1" smtClean="0"/>
              <a:t>sistemi</a:t>
            </a:r>
            <a:r>
              <a:rPr lang="en-US" dirty="0" smtClean="0"/>
              <a:t> </a:t>
            </a:r>
            <a:r>
              <a:rPr lang="en-US" dirty="0" err="1" smtClean="0"/>
              <a:t>baskılanmış</a:t>
            </a:r>
            <a:r>
              <a:rPr lang="en-US" dirty="0" smtClean="0"/>
              <a:t> </a:t>
            </a:r>
            <a:r>
              <a:rPr lang="en-US" dirty="0" err="1" smtClean="0"/>
              <a:t>kişilerde</a:t>
            </a:r>
            <a:r>
              <a:rPr lang="en-US" dirty="0" smtClean="0"/>
              <a:t> </a:t>
            </a:r>
            <a:r>
              <a:rPr lang="en-US" dirty="0" err="1" smtClean="0"/>
              <a:t>hastalık</a:t>
            </a:r>
            <a:r>
              <a:rPr lang="en-US" dirty="0" smtClean="0"/>
              <a:t> </a:t>
            </a:r>
            <a:r>
              <a:rPr lang="en-US" dirty="0" err="1" smtClean="0"/>
              <a:t>daha</a:t>
            </a:r>
            <a:r>
              <a:rPr lang="en-US" dirty="0" smtClean="0"/>
              <a:t> </a:t>
            </a:r>
            <a:r>
              <a:rPr lang="en-US" dirty="0" err="1" smtClean="0"/>
              <a:t>ağır</a:t>
            </a:r>
            <a:r>
              <a:rPr lang="en-US" dirty="0" smtClean="0"/>
              <a:t> </a:t>
            </a:r>
            <a:r>
              <a:rPr lang="en-US" dirty="0" err="1" smtClean="0"/>
              <a:t>seyrediyor</a:t>
            </a:r>
            <a:r>
              <a:rPr lang="en-US" dirty="0" smtClean="0"/>
              <a:t>. </a:t>
            </a:r>
            <a:r>
              <a:rPr lang="en-US" dirty="0" err="1" smtClean="0"/>
              <a:t>Bir</a:t>
            </a:r>
            <a:r>
              <a:rPr lang="en-US" dirty="0" smtClean="0"/>
              <a:t> </a:t>
            </a:r>
            <a:r>
              <a:rPr lang="en-US" dirty="0" err="1" smtClean="0"/>
              <a:t>enfeksiyonun</a:t>
            </a:r>
            <a:r>
              <a:rPr lang="en-US" dirty="0" smtClean="0"/>
              <a:t> </a:t>
            </a:r>
            <a:r>
              <a:rPr lang="en-US" dirty="0" err="1" smtClean="0"/>
              <a:t>ardından</a:t>
            </a:r>
            <a:r>
              <a:rPr lang="en-US" dirty="0" smtClean="0"/>
              <a:t> en </a:t>
            </a:r>
            <a:r>
              <a:rPr lang="en-US" dirty="0" err="1" smtClean="0"/>
              <a:t>sık</a:t>
            </a:r>
            <a:r>
              <a:rPr lang="en-US" dirty="0" smtClean="0"/>
              <a:t> </a:t>
            </a:r>
            <a:r>
              <a:rPr lang="en-US" dirty="0" err="1" smtClean="0"/>
              <a:t>görülen</a:t>
            </a:r>
            <a:r>
              <a:rPr lang="en-US" dirty="0" smtClean="0"/>
              <a:t> </a:t>
            </a:r>
            <a:r>
              <a:rPr lang="en-US" dirty="0" err="1" smtClean="0"/>
              <a:t>sonuç</a:t>
            </a:r>
            <a:r>
              <a:rPr lang="en-US" dirty="0" smtClean="0"/>
              <a:t>, </a:t>
            </a:r>
            <a:r>
              <a:rPr lang="en-US" dirty="0" err="1" smtClean="0"/>
              <a:t>döküntüden</a:t>
            </a:r>
            <a:r>
              <a:rPr lang="en-US" dirty="0" smtClean="0"/>
              <a:t> </a:t>
            </a:r>
            <a:r>
              <a:rPr lang="en-US" dirty="0" err="1" smtClean="0"/>
              <a:t>kaynaklanan</a:t>
            </a:r>
            <a:r>
              <a:rPr lang="en-US" dirty="0" smtClean="0"/>
              <a:t> </a:t>
            </a:r>
            <a:r>
              <a:rPr lang="en-US" dirty="0" err="1" smtClean="0"/>
              <a:t>yara</a:t>
            </a:r>
            <a:r>
              <a:rPr lang="en-US" dirty="0" smtClean="0"/>
              <a:t> </a:t>
            </a:r>
            <a:r>
              <a:rPr lang="en-US" dirty="0" err="1" smtClean="0"/>
              <a:t>izidir</a:t>
            </a:r>
            <a:r>
              <a:rPr lang="en-US" dirty="0" smtClean="0"/>
              <a:t>. </a:t>
            </a:r>
            <a:r>
              <a:rPr lang="en-US" dirty="0" err="1" smtClean="0"/>
              <a:t>Ayrıca</a:t>
            </a:r>
            <a:r>
              <a:rPr lang="en-US" dirty="0" smtClean="0"/>
              <a:t> </a:t>
            </a:r>
            <a:r>
              <a:rPr lang="en-US" dirty="0" err="1" smtClean="0"/>
              <a:t>monkeypox</a:t>
            </a:r>
            <a:r>
              <a:rPr lang="en-US" dirty="0" smtClean="0"/>
              <a:t> </a:t>
            </a:r>
            <a:r>
              <a:rPr lang="en-US" dirty="0" err="1" smtClean="0"/>
              <a:t>enfeksiyonuna</a:t>
            </a:r>
            <a:r>
              <a:rPr lang="en-US" dirty="0" smtClean="0"/>
              <a:t> </a:t>
            </a:r>
            <a:r>
              <a:rPr lang="en-US" dirty="0" err="1" smtClean="0"/>
              <a:t>karşı</a:t>
            </a:r>
            <a:r>
              <a:rPr lang="en-US" dirty="0" smtClean="0"/>
              <a:t> </a:t>
            </a:r>
            <a:r>
              <a:rPr lang="en-US" dirty="0" err="1" smtClean="0"/>
              <a:t>yaklaşık</a:t>
            </a:r>
            <a:r>
              <a:rPr lang="en-US" dirty="0" smtClean="0"/>
              <a:t> %85 </a:t>
            </a:r>
            <a:r>
              <a:rPr lang="en-US" dirty="0" err="1" smtClean="0"/>
              <a:t>koruma</a:t>
            </a:r>
            <a:r>
              <a:rPr lang="en-US" dirty="0" smtClean="0"/>
              <a:t> </a:t>
            </a:r>
            <a:r>
              <a:rPr lang="en-US" dirty="0" err="1" smtClean="0"/>
              <a:t>sağlayan</a:t>
            </a:r>
            <a:r>
              <a:rPr lang="en-US" dirty="0" smtClean="0"/>
              <a:t> </a:t>
            </a:r>
            <a:r>
              <a:rPr lang="en-US" dirty="0" err="1" smtClean="0"/>
              <a:t>çiçek</a:t>
            </a:r>
            <a:r>
              <a:rPr lang="en-US" dirty="0" smtClean="0"/>
              <a:t> </a:t>
            </a:r>
            <a:r>
              <a:rPr lang="en-US" dirty="0" err="1" smtClean="0"/>
              <a:t>aşısı</a:t>
            </a:r>
            <a:r>
              <a:rPr lang="en-US" dirty="0" smtClean="0"/>
              <a:t> 1982'den </a:t>
            </a:r>
            <a:r>
              <a:rPr lang="en-US" dirty="0" err="1" smtClean="0"/>
              <a:t>beri</a:t>
            </a:r>
            <a:r>
              <a:rPr lang="en-US" dirty="0" smtClean="0"/>
              <a:t> </a:t>
            </a:r>
            <a:r>
              <a:rPr lang="en-US" dirty="0" err="1" smtClean="0"/>
              <a:t>uygulanmamaktadır</a:t>
            </a:r>
            <a:r>
              <a:rPr lang="en-US" dirty="0" smtClean="0"/>
              <a:t>.</a:t>
            </a:r>
            <a:endParaRPr lang="en-US" dirty="0" smtClean="0"/>
          </a:p>
        </p:txBody>
      </p:sp>
      <p:pic>
        <p:nvPicPr>
          <p:cNvPr id="5" name="Picture 4" descr="24.PNG"/>
          <p:cNvPicPr/>
          <p:nvPr/>
        </p:nvPicPr>
        <p:blipFill>
          <a:blip r:embed="rId2" cstate="print"/>
          <a:stretch>
            <a:fillRect/>
          </a:stretch>
        </p:blipFill>
        <p:spPr>
          <a:xfrm>
            <a:off x="1295400" y="3733800"/>
            <a:ext cx="6553200" cy="31242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106.PNG"/>
          <p:cNvPicPr>
            <a:picLocks noGrp="1" noChangeAspect="1"/>
          </p:cNvPicPr>
          <p:nvPr>
            <p:ph idx="1"/>
          </p:nvPr>
        </p:nvPicPr>
        <p:blipFill>
          <a:blip r:embed="rId2" cstate="print"/>
          <a:stretch>
            <a:fillRect/>
          </a:stretch>
        </p:blipFill>
        <p:spPr>
          <a:xfrm>
            <a:off x="0" y="1684007"/>
            <a:ext cx="3352800" cy="5173994"/>
          </a:xfrm>
        </p:spPr>
      </p:pic>
      <p:sp>
        <p:nvSpPr>
          <p:cNvPr id="4" name="Title 1"/>
          <p:cNvSpPr>
            <a:spLocks noGrp="1"/>
          </p:cNvSpPr>
          <p:nvPr>
            <p:ph type="title"/>
          </p:nvPr>
        </p:nvSpPr>
        <p:spPr>
          <a:xfrm>
            <a:off x="457200" y="0"/>
            <a:ext cx="8229600" cy="1600200"/>
          </a:xfrm>
        </p:spPr>
        <p:txBody>
          <a:bodyPr>
            <a:normAutofit/>
          </a:bodyPr>
          <a:lstStyle/>
          <a:p>
            <a:r>
              <a:rPr lang="tr-TR" b="1" dirty="0" smtClean="0"/>
              <a:t>Maymun </a:t>
            </a:r>
            <a:r>
              <a:rPr lang="tr-TR" b="1" dirty="0" smtClean="0"/>
              <a:t>Çiçeği</a:t>
            </a:r>
            <a:r>
              <a:rPr lang="en-US" b="1" dirty="0" smtClean="0"/>
              <a:t> </a:t>
            </a:r>
            <a:r>
              <a:rPr lang="en-US" b="1" dirty="0" err="1" smtClean="0"/>
              <a:t>Tespit</a:t>
            </a:r>
            <a:r>
              <a:rPr lang="en-US" b="1" dirty="0" smtClean="0"/>
              <a:t> </a:t>
            </a:r>
            <a:r>
              <a:rPr lang="en-US" b="1" dirty="0" err="1" smtClean="0"/>
              <a:t>Yöntemleri</a:t>
            </a:r>
            <a:r>
              <a:rPr lang="en-US" dirty="0" smtClean="0"/>
              <a:t/>
            </a:r>
            <a:br>
              <a:rPr lang="en-US" dirty="0" smtClean="0"/>
            </a:br>
            <a:r>
              <a:rPr lang="en-US" dirty="0" smtClean="0"/>
              <a:t> </a:t>
            </a:r>
            <a:endParaRPr lang="en-US" dirty="0"/>
          </a:p>
        </p:txBody>
      </p:sp>
      <p:pic>
        <p:nvPicPr>
          <p:cNvPr id="6" name="Picture 5" descr="107.PNG"/>
          <p:cNvPicPr>
            <a:picLocks noChangeAspect="1"/>
          </p:cNvPicPr>
          <p:nvPr/>
        </p:nvPicPr>
        <p:blipFill>
          <a:blip r:embed="rId3" cstate="print"/>
          <a:stretch>
            <a:fillRect/>
          </a:stretch>
        </p:blipFill>
        <p:spPr>
          <a:xfrm>
            <a:off x="3733800" y="3296857"/>
            <a:ext cx="5410201" cy="3561144"/>
          </a:xfrm>
          <a:prstGeom prst="rect">
            <a:avLst/>
          </a:prstGeom>
        </p:spPr>
      </p:pic>
      <p:pic>
        <p:nvPicPr>
          <p:cNvPr id="7" name="Picture 6" descr="images.jpg"/>
          <p:cNvPicPr>
            <a:picLocks noChangeAspect="1"/>
          </p:cNvPicPr>
          <p:nvPr/>
        </p:nvPicPr>
        <p:blipFill>
          <a:blip r:embed="rId4" cstate="print"/>
          <a:stretch>
            <a:fillRect/>
          </a:stretch>
        </p:blipFill>
        <p:spPr>
          <a:xfrm>
            <a:off x="6400800" y="1219200"/>
            <a:ext cx="2628900" cy="1733550"/>
          </a:xfrm>
          <a:prstGeom prst="rect">
            <a:avLst/>
          </a:prstGeom>
        </p:spPr>
      </p:pic>
      <p:sp>
        <p:nvSpPr>
          <p:cNvPr id="8" name="Rectangle 7"/>
          <p:cNvSpPr/>
          <p:nvPr/>
        </p:nvSpPr>
        <p:spPr>
          <a:xfrm>
            <a:off x="5659713" y="838200"/>
            <a:ext cx="3484287" cy="369332"/>
          </a:xfrm>
          <a:prstGeom prst="rect">
            <a:avLst/>
          </a:prstGeom>
        </p:spPr>
        <p:txBody>
          <a:bodyPr wrap="none">
            <a:spAutoFit/>
          </a:bodyPr>
          <a:lstStyle/>
          <a:p>
            <a:r>
              <a:rPr lang="en-US" dirty="0" err="1" smtClean="0"/>
              <a:t>Tetracore</a:t>
            </a:r>
            <a:r>
              <a:rPr lang="en-US" dirty="0" smtClean="0"/>
              <a:t> </a:t>
            </a:r>
            <a:r>
              <a:rPr lang="en-US" dirty="0" err="1" smtClean="0"/>
              <a:t>Orthopox</a:t>
            </a:r>
            <a:r>
              <a:rPr lang="en-US" dirty="0" smtClean="0"/>
              <a:t> </a:t>
            </a:r>
            <a:r>
              <a:rPr lang="en-US" dirty="0" err="1" smtClean="0"/>
              <a:t>BioThreat</a:t>
            </a:r>
            <a:r>
              <a:rPr lang="en-US" dirty="0" smtClean="0"/>
              <a:t> Alert</a:t>
            </a:r>
            <a:endParaRPr lang="en-US" dirty="0"/>
          </a:p>
        </p:txBody>
      </p:sp>
      <p:sp>
        <p:nvSpPr>
          <p:cNvPr id="9" name="Rectangle 8"/>
          <p:cNvSpPr/>
          <p:nvPr/>
        </p:nvSpPr>
        <p:spPr>
          <a:xfrm>
            <a:off x="152400" y="990600"/>
            <a:ext cx="4876800" cy="646331"/>
          </a:xfrm>
          <a:prstGeom prst="rect">
            <a:avLst/>
          </a:prstGeom>
        </p:spPr>
        <p:txBody>
          <a:bodyPr wrap="square">
            <a:spAutoFit/>
          </a:bodyPr>
          <a:lstStyle/>
          <a:p>
            <a:r>
              <a:rPr lang="en-US" dirty="0" err="1" smtClean="0"/>
              <a:t>IgG</a:t>
            </a:r>
            <a:r>
              <a:rPr lang="en-US" dirty="0" smtClean="0"/>
              <a:t>, </a:t>
            </a:r>
            <a:r>
              <a:rPr lang="en-US" dirty="0" err="1" smtClean="0"/>
              <a:t>immünoglobulin</a:t>
            </a:r>
            <a:r>
              <a:rPr lang="en-US" dirty="0" smtClean="0"/>
              <a:t> </a:t>
            </a:r>
            <a:r>
              <a:rPr lang="en-US" dirty="0" smtClean="0"/>
              <a:t>;</a:t>
            </a:r>
            <a:r>
              <a:rPr lang="en-US" dirty="0" smtClean="0"/>
              <a:t> </a:t>
            </a:r>
            <a:r>
              <a:rPr lang="en-US" dirty="0" err="1" smtClean="0"/>
              <a:t>IgM</a:t>
            </a:r>
            <a:r>
              <a:rPr lang="en-US" dirty="0" smtClean="0"/>
              <a:t>, </a:t>
            </a:r>
            <a:r>
              <a:rPr lang="en-US" dirty="0" err="1" smtClean="0"/>
              <a:t>immünoglobulin</a:t>
            </a:r>
            <a:r>
              <a:rPr lang="en-US" dirty="0" smtClean="0"/>
              <a:t>  </a:t>
            </a:r>
            <a:endParaRPr lang="en-US" dirty="0" smtClean="0"/>
          </a:p>
          <a:p>
            <a:r>
              <a:rPr lang="en-US" dirty="0" smtClean="0"/>
              <a:t>PCR</a:t>
            </a:r>
            <a:r>
              <a:rPr lang="en-US" dirty="0" smtClean="0"/>
              <a:t>, </a:t>
            </a:r>
            <a:r>
              <a:rPr lang="en-US" dirty="0" err="1" smtClean="0"/>
              <a:t>polimeraz</a:t>
            </a:r>
            <a:r>
              <a:rPr lang="en-US" dirty="0" smtClean="0"/>
              <a:t> </a:t>
            </a:r>
            <a:r>
              <a:rPr lang="en-US" dirty="0" err="1" smtClean="0"/>
              <a:t>zincir</a:t>
            </a:r>
            <a:r>
              <a:rPr lang="en-US" dirty="0" smtClean="0"/>
              <a:t> </a:t>
            </a:r>
            <a:r>
              <a:rPr lang="en-US" dirty="0" err="1" smtClean="0"/>
              <a:t>reaksiyonu</a:t>
            </a:r>
            <a:endParaRPr lang="en-US" dirty="0"/>
          </a:p>
        </p:txBody>
      </p:sp>
      <p:sp>
        <p:nvSpPr>
          <p:cNvPr id="10" name="Rectangle 9"/>
          <p:cNvSpPr/>
          <p:nvPr/>
        </p:nvSpPr>
        <p:spPr>
          <a:xfrm>
            <a:off x="3429000" y="1600200"/>
            <a:ext cx="2971800" cy="1754326"/>
          </a:xfrm>
          <a:prstGeom prst="rect">
            <a:avLst/>
          </a:prstGeom>
        </p:spPr>
        <p:txBody>
          <a:bodyPr wrap="square">
            <a:spAutoFit/>
          </a:bodyPr>
          <a:lstStyle/>
          <a:p>
            <a:r>
              <a:rPr lang="en-US" dirty="0" err="1" smtClean="0"/>
              <a:t>Orthopoxvirus</a:t>
            </a:r>
            <a:r>
              <a:rPr lang="en-US" dirty="0" smtClean="0"/>
              <a:t> </a:t>
            </a:r>
            <a:r>
              <a:rPr lang="en-US" dirty="0" err="1" smtClean="0"/>
              <a:t>antikorlar</a:t>
            </a:r>
            <a:endParaRPr lang="en-US" dirty="0" smtClean="0"/>
          </a:p>
          <a:p>
            <a:r>
              <a:rPr lang="en-US" dirty="0" err="1" smtClean="0"/>
              <a:t>IgG</a:t>
            </a:r>
            <a:r>
              <a:rPr lang="en-US" dirty="0" smtClean="0"/>
              <a:t>,</a:t>
            </a:r>
            <a:r>
              <a:rPr lang="en-US" dirty="0" smtClean="0"/>
              <a:t> </a:t>
            </a:r>
            <a:r>
              <a:rPr lang="en-US" i="1" dirty="0" err="1" smtClean="0"/>
              <a:t>bir</a:t>
            </a:r>
            <a:r>
              <a:rPr lang="en-US" i="1" dirty="0" smtClean="0"/>
              <a:t> </a:t>
            </a:r>
            <a:r>
              <a:rPr lang="en-US" i="1" dirty="0" err="1" smtClean="0"/>
              <a:t>Orthopoxvirus'a</a:t>
            </a:r>
            <a:r>
              <a:rPr lang="en-US" dirty="0" smtClean="0"/>
              <a:t> </a:t>
            </a:r>
            <a:r>
              <a:rPr lang="en-US" dirty="0" err="1" smtClean="0"/>
              <a:t>daha</a:t>
            </a:r>
            <a:r>
              <a:rPr lang="en-US" dirty="0" smtClean="0"/>
              <a:t> </a:t>
            </a:r>
            <a:r>
              <a:rPr lang="en-US" dirty="0" err="1" smtClean="0"/>
              <a:t>önce</a:t>
            </a:r>
            <a:r>
              <a:rPr lang="en-US" dirty="0" smtClean="0"/>
              <a:t> </a:t>
            </a:r>
            <a:r>
              <a:rPr lang="en-US" dirty="0" err="1" smtClean="0"/>
              <a:t>maruz</a:t>
            </a:r>
            <a:r>
              <a:rPr lang="en-US" dirty="0" smtClean="0"/>
              <a:t> </a:t>
            </a:r>
            <a:r>
              <a:rPr lang="en-US" dirty="0" err="1" smtClean="0"/>
              <a:t>kalma</a:t>
            </a:r>
            <a:r>
              <a:rPr lang="en-US" dirty="0" smtClean="0"/>
              <a:t> </a:t>
            </a:r>
            <a:r>
              <a:rPr lang="en-US" dirty="0" err="1" smtClean="0"/>
              <a:t>durumunu</a:t>
            </a:r>
            <a:r>
              <a:rPr lang="en-US" dirty="0" smtClean="0"/>
              <a:t> </a:t>
            </a:r>
            <a:r>
              <a:rPr lang="en-US" dirty="0" err="1" smtClean="0"/>
              <a:t>değerlendirmek</a:t>
            </a:r>
            <a:r>
              <a:rPr lang="en-US" dirty="0" smtClean="0"/>
              <a:t> </a:t>
            </a:r>
            <a:r>
              <a:rPr lang="en-US" dirty="0" err="1" smtClean="0"/>
              <a:t>için</a:t>
            </a:r>
            <a:r>
              <a:rPr lang="en-US" dirty="0" smtClean="0"/>
              <a:t> </a:t>
            </a:r>
            <a:r>
              <a:rPr lang="en-US" dirty="0" err="1" smtClean="0"/>
              <a:t>kullanılabilir</a:t>
            </a:r>
            <a:r>
              <a:rPr lang="en-US" dirty="0" smtClean="0"/>
              <a:t> . </a:t>
            </a:r>
            <a:endParaRPr lang="en-US" dirty="0" smtClean="0"/>
          </a:p>
          <a:p>
            <a:r>
              <a:rPr lang="en-US" dirty="0" err="1" smtClean="0"/>
              <a:t>IgM</a:t>
            </a:r>
            <a:r>
              <a:rPr lang="en-US" dirty="0" smtClean="0"/>
              <a:t>, </a:t>
            </a:r>
            <a:r>
              <a:rPr lang="en-US" dirty="0" err="1" smtClean="0"/>
              <a:t>teşhis</a:t>
            </a:r>
            <a:r>
              <a:rPr lang="en-US" dirty="0" smtClean="0"/>
              <a:t> </a:t>
            </a:r>
            <a:r>
              <a:rPr lang="en-US" dirty="0" err="1" smtClean="0"/>
              <a:t>için</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98.PNG"/>
          <p:cNvPicPr/>
          <p:nvPr/>
        </p:nvPicPr>
        <p:blipFill>
          <a:blip r:embed="rId2" cstate="print"/>
          <a:stretch>
            <a:fillRect/>
          </a:stretch>
        </p:blipFill>
        <p:spPr>
          <a:xfrm>
            <a:off x="1447800" y="2667000"/>
            <a:ext cx="6019799" cy="3886200"/>
          </a:xfrm>
          <a:prstGeom prst="rect">
            <a:avLst/>
          </a:prstGeom>
        </p:spPr>
      </p:pic>
      <p:sp>
        <p:nvSpPr>
          <p:cNvPr id="5" name="Rectangle 4"/>
          <p:cNvSpPr/>
          <p:nvPr/>
        </p:nvSpPr>
        <p:spPr>
          <a:xfrm>
            <a:off x="381000" y="0"/>
            <a:ext cx="8382000" cy="2585323"/>
          </a:xfrm>
          <a:prstGeom prst="rect">
            <a:avLst/>
          </a:prstGeom>
        </p:spPr>
        <p:txBody>
          <a:bodyPr wrap="square">
            <a:spAutoFit/>
          </a:bodyPr>
          <a:lstStyle/>
          <a:p>
            <a:r>
              <a:rPr lang="en-US" dirty="0" err="1" smtClean="0"/>
              <a:t>Bir</a:t>
            </a:r>
            <a:r>
              <a:rPr lang="en-US" dirty="0" smtClean="0"/>
              <a:t> </a:t>
            </a:r>
            <a:r>
              <a:rPr lang="en-US" dirty="0" err="1" smtClean="0"/>
              <a:t>insanda</a:t>
            </a:r>
            <a:r>
              <a:rPr lang="en-US" dirty="0" smtClean="0"/>
              <a:t> ilk </a:t>
            </a:r>
            <a:r>
              <a:rPr lang="en-US" dirty="0" err="1" smtClean="0"/>
              <a:t>maymun</a:t>
            </a:r>
            <a:r>
              <a:rPr lang="en-US" dirty="0" smtClean="0"/>
              <a:t> </a:t>
            </a:r>
            <a:r>
              <a:rPr lang="en-US" dirty="0" err="1" smtClean="0"/>
              <a:t>çiçeği</a:t>
            </a:r>
            <a:r>
              <a:rPr lang="en-US" dirty="0" smtClean="0"/>
              <a:t> </a:t>
            </a:r>
            <a:r>
              <a:rPr lang="en-US" dirty="0" err="1" smtClean="0"/>
              <a:t>vakası</a:t>
            </a:r>
            <a:r>
              <a:rPr lang="en-US" dirty="0" smtClean="0"/>
              <a:t>, 1970 </a:t>
            </a:r>
            <a:r>
              <a:rPr lang="en-US" dirty="0" err="1" smtClean="0"/>
              <a:t>yılında</a:t>
            </a:r>
            <a:r>
              <a:rPr lang="en-US" dirty="0" smtClean="0"/>
              <a:t>, o </a:t>
            </a:r>
            <a:r>
              <a:rPr lang="en-US" dirty="0" err="1" smtClean="0"/>
              <a:t>zamanlar</a:t>
            </a:r>
            <a:r>
              <a:rPr lang="en-US" dirty="0" smtClean="0"/>
              <a:t> </a:t>
            </a:r>
            <a:r>
              <a:rPr lang="en-US" dirty="0" err="1" smtClean="0"/>
              <a:t>Afrika'da</a:t>
            </a:r>
            <a:r>
              <a:rPr lang="en-US" dirty="0" smtClean="0"/>
              <a:t> </a:t>
            </a:r>
            <a:r>
              <a:rPr lang="en-US" dirty="0" err="1" smtClean="0"/>
              <a:t>sürmekte</a:t>
            </a:r>
            <a:r>
              <a:rPr lang="en-US" dirty="0" smtClean="0"/>
              <a:t> </a:t>
            </a:r>
            <a:r>
              <a:rPr lang="en-US" dirty="0" err="1" smtClean="0"/>
              <a:t>olan</a:t>
            </a:r>
            <a:r>
              <a:rPr lang="en-US" dirty="0" smtClean="0"/>
              <a:t> </a:t>
            </a:r>
            <a:r>
              <a:rPr lang="en-US" dirty="0" err="1" smtClean="0"/>
              <a:t>ulusal</a:t>
            </a:r>
            <a:r>
              <a:rPr lang="en-US" dirty="0" smtClean="0"/>
              <a:t> </a:t>
            </a:r>
            <a:r>
              <a:rPr lang="en-US" dirty="0" err="1" smtClean="0"/>
              <a:t>çiçek</a:t>
            </a:r>
            <a:r>
              <a:rPr lang="en-US" dirty="0" smtClean="0"/>
              <a:t> </a:t>
            </a:r>
            <a:r>
              <a:rPr lang="en-US" dirty="0" err="1" smtClean="0"/>
              <a:t>hastalığı</a:t>
            </a:r>
            <a:r>
              <a:rPr lang="en-US" dirty="0" smtClean="0"/>
              <a:t> </a:t>
            </a:r>
            <a:r>
              <a:rPr lang="en-US" dirty="0" err="1" smtClean="0"/>
              <a:t>izleme</a:t>
            </a:r>
            <a:r>
              <a:rPr lang="en-US" dirty="0" smtClean="0"/>
              <a:t> </a:t>
            </a:r>
            <a:r>
              <a:rPr lang="en-US" dirty="0" err="1" smtClean="0"/>
              <a:t>ve</a:t>
            </a:r>
            <a:r>
              <a:rPr lang="en-US" dirty="0" smtClean="0"/>
              <a:t> </a:t>
            </a:r>
            <a:r>
              <a:rPr lang="en-US" dirty="0" err="1" smtClean="0"/>
              <a:t>eradikasyon</a:t>
            </a:r>
            <a:r>
              <a:rPr lang="en-US" dirty="0" smtClean="0"/>
              <a:t> </a:t>
            </a:r>
            <a:r>
              <a:rPr lang="en-US" dirty="0" err="1" smtClean="0"/>
              <a:t>programının</a:t>
            </a:r>
            <a:r>
              <a:rPr lang="en-US" dirty="0" smtClean="0"/>
              <a:t> </a:t>
            </a:r>
            <a:r>
              <a:rPr lang="en-US" dirty="0" err="1" smtClean="0"/>
              <a:t>bir</a:t>
            </a:r>
            <a:r>
              <a:rPr lang="en-US" dirty="0" smtClean="0"/>
              <a:t> </a:t>
            </a:r>
            <a:r>
              <a:rPr lang="en-US" dirty="0" err="1" smtClean="0"/>
              <a:t>parçası</a:t>
            </a:r>
            <a:r>
              <a:rPr lang="en-US" dirty="0" smtClean="0"/>
              <a:t> </a:t>
            </a:r>
            <a:r>
              <a:rPr lang="en-US" dirty="0" err="1" smtClean="0"/>
              <a:t>olarak</a:t>
            </a:r>
            <a:r>
              <a:rPr lang="en-US" dirty="0" smtClean="0"/>
              <a:t> </a:t>
            </a:r>
            <a:r>
              <a:rPr lang="en-US" dirty="0" err="1" smtClean="0"/>
              <a:t>rapor</a:t>
            </a:r>
            <a:r>
              <a:rPr lang="en-US" dirty="0" smtClean="0"/>
              <a:t> </a:t>
            </a:r>
            <a:r>
              <a:rPr lang="en-US" dirty="0" err="1" smtClean="0"/>
              <a:t>edildi</a:t>
            </a:r>
            <a:r>
              <a:rPr lang="en-US" dirty="0" smtClean="0"/>
              <a:t>.( part of the national smallpox surveillance and eradication program) Bu </a:t>
            </a:r>
            <a:r>
              <a:rPr lang="en-US" dirty="0" err="1" smtClean="0"/>
              <a:t>vaka</a:t>
            </a:r>
            <a:r>
              <a:rPr lang="en-US" dirty="0" smtClean="0"/>
              <a:t>, </a:t>
            </a:r>
            <a:r>
              <a:rPr lang="en-US" dirty="0" err="1" smtClean="0"/>
              <a:t>ateşi</a:t>
            </a:r>
            <a:r>
              <a:rPr lang="en-US" dirty="0" smtClean="0"/>
              <a:t> </a:t>
            </a:r>
            <a:r>
              <a:rPr lang="en-US" dirty="0" err="1" smtClean="0"/>
              <a:t>gelişen</a:t>
            </a:r>
            <a:r>
              <a:rPr lang="en-US" dirty="0" smtClean="0"/>
              <a:t> 9 </a:t>
            </a:r>
            <a:r>
              <a:rPr lang="en-US" dirty="0" err="1" smtClean="0"/>
              <a:t>aylık</a:t>
            </a:r>
            <a:r>
              <a:rPr lang="en-US" dirty="0" smtClean="0"/>
              <a:t> </a:t>
            </a:r>
            <a:r>
              <a:rPr lang="en-US" dirty="0" err="1" smtClean="0"/>
              <a:t>bir</a:t>
            </a:r>
            <a:r>
              <a:rPr lang="en-US" dirty="0" smtClean="0"/>
              <a:t> </a:t>
            </a:r>
            <a:r>
              <a:rPr lang="en-US" dirty="0" err="1" smtClean="0"/>
              <a:t>erkek</a:t>
            </a:r>
            <a:r>
              <a:rPr lang="en-US" dirty="0" smtClean="0"/>
              <a:t> </a:t>
            </a:r>
            <a:r>
              <a:rPr lang="en-US" dirty="0" err="1" smtClean="0"/>
              <a:t>çocukta</a:t>
            </a:r>
            <a:r>
              <a:rPr lang="en-US" dirty="0" smtClean="0"/>
              <a:t> </a:t>
            </a:r>
            <a:r>
              <a:rPr lang="en-US" dirty="0" err="1" smtClean="0"/>
              <a:t>meydana</a:t>
            </a:r>
            <a:r>
              <a:rPr lang="en-US" dirty="0" smtClean="0"/>
              <a:t> </a:t>
            </a:r>
            <a:r>
              <a:rPr lang="en-US" dirty="0" err="1" smtClean="0"/>
              <a:t>geldi</a:t>
            </a:r>
            <a:r>
              <a:rPr lang="en-US" dirty="0" smtClean="0"/>
              <a:t> </a:t>
            </a:r>
            <a:r>
              <a:rPr lang="en-US" dirty="0" err="1" smtClean="0"/>
              <a:t>ve</a:t>
            </a:r>
            <a:r>
              <a:rPr lang="en-US" dirty="0" smtClean="0"/>
              <a:t> </a:t>
            </a:r>
            <a:r>
              <a:rPr lang="en-US" dirty="0" err="1" smtClean="0"/>
              <a:t>bunu</a:t>
            </a:r>
            <a:r>
              <a:rPr lang="en-US" dirty="0" smtClean="0"/>
              <a:t> 2 </a:t>
            </a:r>
            <a:r>
              <a:rPr lang="en-US" dirty="0" err="1" smtClean="0"/>
              <a:t>gün</a:t>
            </a:r>
            <a:r>
              <a:rPr lang="en-US" dirty="0" smtClean="0"/>
              <a:t> </a:t>
            </a:r>
            <a:r>
              <a:rPr lang="en-US" dirty="0" err="1" smtClean="0"/>
              <a:t>sonra</a:t>
            </a:r>
            <a:r>
              <a:rPr lang="en-US" dirty="0" smtClean="0"/>
              <a:t> </a:t>
            </a:r>
            <a:r>
              <a:rPr lang="en-US" dirty="0" err="1" smtClean="0"/>
              <a:t>santrifüjlü</a:t>
            </a:r>
            <a:r>
              <a:rPr lang="en-US" dirty="0" smtClean="0"/>
              <a:t> </a:t>
            </a:r>
            <a:r>
              <a:rPr lang="en-US" dirty="0" err="1" smtClean="0"/>
              <a:t>bir</a:t>
            </a:r>
            <a:r>
              <a:rPr lang="en-US" dirty="0" smtClean="0"/>
              <a:t> </a:t>
            </a:r>
            <a:r>
              <a:rPr lang="en-US" dirty="0" err="1" smtClean="0"/>
              <a:t>döküntü</a:t>
            </a:r>
            <a:r>
              <a:rPr lang="en-US" dirty="0" smtClean="0"/>
              <a:t> (</a:t>
            </a:r>
            <a:r>
              <a:rPr lang="en-US" dirty="0" err="1" smtClean="0"/>
              <a:t>yani</a:t>
            </a:r>
            <a:r>
              <a:rPr lang="en-US" dirty="0" smtClean="0"/>
              <a:t>, </a:t>
            </a:r>
            <a:r>
              <a:rPr lang="en-US" dirty="0" err="1" smtClean="0"/>
              <a:t>lezyonların</a:t>
            </a:r>
            <a:r>
              <a:rPr lang="en-US" dirty="0" smtClean="0"/>
              <a:t> </a:t>
            </a:r>
            <a:r>
              <a:rPr lang="en-US" dirty="0" err="1" smtClean="0"/>
              <a:t>çoğu</a:t>
            </a:r>
            <a:r>
              <a:rPr lang="en-US" dirty="0" smtClean="0"/>
              <a:t> </a:t>
            </a:r>
            <a:r>
              <a:rPr lang="en-US" dirty="0" err="1" smtClean="0"/>
              <a:t>kollarda</a:t>
            </a:r>
            <a:r>
              <a:rPr lang="en-US" dirty="0" smtClean="0"/>
              <a:t> </a:t>
            </a:r>
            <a:r>
              <a:rPr lang="en-US" dirty="0" err="1" smtClean="0"/>
              <a:t>ve</a:t>
            </a:r>
            <a:r>
              <a:rPr lang="en-US" dirty="0" smtClean="0"/>
              <a:t> </a:t>
            </a:r>
            <a:r>
              <a:rPr lang="en-US" dirty="0" err="1" smtClean="0"/>
              <a:t>bacaklarda</a:t>
            </a:r>
            <a:r>
              <a:rPr lang="en-US" dirty="0" smtClean="0"/>
              <a:t> </a:t>
            </a:r>
            <a:r>
              <a:rPr lang="en-US" dirty="0" err="1" smtClean="0"/>
              <a:t>olan</a:t>
            </a:r>
            <a:r>
              <a:rPr lang="en-US" dirty="0" smtClean="0"/>
              <a:t> </a:t>
            </a:r>
            <a:r>
              <a:rPr lang="en-US" dirty="0" err="1" smtClean="0"/>
              <a:t>bir</a:t>
            </a:r>
            <a:r>
              <a:rPr lang="en-US" dirty="0" smtClean="0"/>
              <a:t> </a:t>
            </a:r>
            <a:r>
              <a:rPr lang="en-US" dirty="0" err="1" smtClean="0"/>
              <a:t>döküntü</a:t>
            </a:r>
            <a:r>
              <a:rPr lang="en-US" dirty="0" smtClean="0"/>
              <a:t>) </a:t>
            </a:r>
            <a:r>
              <a:rPr lang="en-US" dirty="0" err="1" smtClean="0"/>
              <a:t>izledi</a:t>
            </a:r>
            <a:r>
              <a:rPr lang="en-US" dirty="0" smtClean="0"/>
              <a:t>. 1 </a:t>
            </a:r>
            <a:r>
              <a:rPr lang="en-US" dirty="0" err="1" smtClean="0"/>
              <a:t>Eylül</a:t>
            </a:r>
            <a:r>
              <a:rPr lang="en-US" dirty="0" smtClean="0"/>
              <a:t> 1970'te </a:t>
            </a:r>
            <a:r>
              <a:rPr lang="en-US" dirty="0" err="1" smtClean="0"/>
              <a:t>Başankusu'ndaki</a:t>
            </a:r>
            <a:r>
              <a:rPr lang="en-US" dirty="0" smtClean="0"/>
              <a:t> </a:t>
            </a:r>
            <a:r>
              <a:rPr lang="en-US" dirty="0" err="1" smtClean="0"/>
              <a:t>bir</a:t>
            </a:r>
            <a:r>
              <a:rPr lang="en-US" dirty="0" smtClean="0"/>
              <a:t> </a:t>
            </a:r>
            <a:r>
              <a:rPr lang="en-US" dirty="0" err="1" smtClean="0"/>
              <a:t>hastaneye</a:t>
            </a:r>
            <a:r>
              <a:rPr lang="en-US" dirty="0" smtClean="0"/>
              <a:t> </a:t>
            </a:r>
            <a:r>
              <a:rPr lang="en-US" dirty="0" err="1" smtClean="0"/>
              <a:t>kaldırıldı</a:t>
            </a:r>
            <a:r>
              <a:rPr lang="en-US" dirty="0" smtClean="0"/>
              <a:t>. </a:t>
            </a:r>
            <a:r>
              <a:rPr lang="en-US" dirty="0" err="1" smtClean="0"/>
              <a:t>Mastoidit</a:t>
            </a:r>
            <a:r>
              <a:rPr lang="en-US" dirty="0" smtClean="0"/>
              <a:t>, kulak </a:t>
            </a:r>
            <a:r>
              <a:rPr lang="en-US" dirty="0" err="1" smtClean="0"/>
              <a:t>kemiğinin</a:t>
            </a:r>
            <a:r>
              <a:rPr lang="en-US" dirty="0" smtClean="0"/>
              <a:t> </a:t>
            </a:r>
            <a:r>
              <a:rPr lang="en-US" dirty="0" err="1" smtClean="0"/>
              <a:t>içinde</a:t>
            </a:r>
            <a:r>
              <a:rPr lang="en-US" dirty="0" smtClean="0"/>
              <a:t> </a:t>
            </a:r>
            <a:r>
              <a:rPr lang="en-US" dirty="0" err="1" smtClean="0"/>
              <a:t>boşluklar</a:t>
            </a:r>
            <a:r>
              <a:rPr lang="en-US" dirty="0" smtClean="0"/>
              <a:t> </a:t>
            </a:r>
            <a:r>
              <a:rPr lang="en-US" dirty="0" err="1" smtClean="0"/>
              <a:t>bulunan</a:t>
            </a:r>
            <a:r>
              <a:rPr lang="en-US" dirty="0" smtClean="0"/>
              <a:t> </a:t>
            </a:r>
            <a:r>
              <a:rPr lang="en-US" dirty="0" err="1" smtClean="0"/>
              <a:t>arka</a:t>
            </a:r>
            <a:r>
              <a:rPr lang="en-US" dirty="0" smtClean="0"/>
              <a:t> </a:t>
            </a:r>
            <a:r>
              <a:rPr lang="en-US" dirty="0" err="1" smtClean="0"/>
              <a:t>kısmının</a:t>
            </a:r>
            <a:r>
              <a:rPr lang="en-US" dirty="0" smtClean="0"/>
              <a:t> </a:t>
            </a:r>
            <a:r>
              <a:rPr lang="en-US" dirty="0" err="1" smtClean="0"/>
              <a:t>ciddi</a:t>
            </a:r>
            <a:r>
              <a:rPr lang="en-US" dirty="0" smtClean="0"/>
              <a:t> </a:t>
            </a:r>
            <a:r>
              <a:rPr lang="en-US" dirty="0" err="1" smtClean="0"/>
              <a:t>bir</a:t>
            </a:r>
            <a:r>
              <a:rPr lang="en-US" dirty="0" smtClean="0"/>
              <a:t> </a:t>
            </a:r>
            <a:r>
              <a:rPr lang="en-US" dirty="0" err="1" smtClean="0"/>
              <a:t>enfeksiyonudur</a:t>
            </a:r>
            <a:r>
              <a:rPr lang="en-US" dirty="0" smtClean="0"/>
              <a:t>  </a:t>
            </a:r>
            <a:r>
              <a:rPr lang="en-US" dirty="0" err="1" smtClean="0"/>
              <a:t>orta</a:t>
            </a:r>
            <a:r>
              <a:rPr lang="en-US" dirty="0" smtClean="0"/>
              <a:t> kulak </a:t>
            </a:r>
            <a:r>
              <a:rPr lang="en-US" dirty="0" err="1" smtClean="0"/>
              <a:t>iltihabı</a:t>
            </a:r>
            <a:r>
              <a:rPr lang="en-US" dirty="0" smtClean="0"/>
              <a:t> kulak </a:t>
            </a:r>
            <a:r>
              <a:rPr lang="en-US" dirty="0" err="1" smtClean="0"/>
              <a:t>zarının</a:t>
            </a:r>
            <a:r>
              <a:rPr lang="en-US" dirty="0" smtClean="0"/>
              <a:t> </a:t>
            </a:r>
            <a:r>
              <a:rPr lang="en-US" dirty="0" err="1" smtClean="0"/>
              <a:t>arkasında</a:t>
            </a:r>
            <a:r>
              <a:rPr lang="en-US" dirty="0" smtClean="0"/>
              <a:t> </a:t>
            </a:r>
            <a:r>
              <a:rPr lang="en-US" dirty="0" err="1" smtClean="0"/>
              <a:t>sıvı</a:t>
            </a:r>
            <a:r>
              <a:rPr lang="en-US" dirty="0" smtClean="0"/>
              <a:t> </a:t>
            </a:r>
            <a:r>
              <a:rPr lang="en-US" dirty="0" err="1" smtClean="0"/>
              <a:t>birikimi</a:t>
            </a:r>
            <a:r>
              <a:rPr lang="en-US" dirty="0" smtClean="0"/>
              <a:t>, </a:t>
            </a:r>
            <a:r>
              <a:rPr lang="en-US" dirty="0" err="1" smtClean="0"/>
              <a:t>orta</a:t>
            </a:r>
            <a:r>
              <a:rPr lang="en-US" dirty="0" smtClean="0"/>
              <a:t> </a:t>
            </a:r>
            <a:r>
              <a:rPr lang="en-US" dirty="0" err="1" smtClean="0"/>
              <a:t>kulakta</a:t>
            </a:r>
            <a:r>
              <a:rPr lang="en-US" dirty="0" smtClean="0"/>
              <a:t> </a:t>
            </a:r>
            <a:r>
              <a:rPr lang="en-US" dirty="0" err="1" smtClean="0"/>
              <a:t>kızarıklık</a:t>
            </a:r>
            <a:r>
              <a:rPr lang="en-US" dirty="0" smtClean="0"/>
              <a:t>, </a:t>
            </a:r>
            <a:r>
              <a:rPr lang="en-US" dirty="0" err="1" smtClean="0"/>
              <a:t>şişme</a:t>
            </a:r>
            <a:r>
              <a:rPr lang="en-US" dirty="0" smtClean="0"/>
              <a:t> </a:t>
            </a:r>
            <a:r>
              <a:rPr lang="en-US" dirty="0" err="1" smtClean="0"/>
              <a:t>ve</a:t>
            </a:r>
            <a:r>
              <a:rPr lang="en-US" dirty="0" smtClean="0"/>
              <a:t> </a:t>
            </a:r>
            <a:r>
              <a:rPr lang="en-US" dirty="0" err="1" smtClean="0"/>
              <a:t>ağrı</a:t>
            </a:r>
            <a:r>
              <a:rPr lang="en-US" dirty="0" smtClean="0"/>
              <a:t> </a:t>
            </a:r>
            <a:r>
              <a:rPr lang="en-US" dirty="0" err="1" smtClean="0"/>
              <a:t>ile</a:t>
            </a:r>
            <a:r>
              <a:rPr lang="en-US" dirty="0" smtClean="0"/>
              <a:t> </a:t>
            </a:r>
            <a:r>
              <a:rPr lang="en-US" dirty="0" err="1" smtClean="0"/>
              <a:t>seyreden</a:t>
            </a:r>
            <a:r>
              <a:rPr lang="en-US" dirty="0" smtClean="0"/>
              <a:t> </a:t>
            </a:r>
            <a:r>
              <a:rPr lang="en-US" dirty="0" err="1" smtClean="0"/>
              <a:t>bir</a:t>
            </a:r>
            <a:r>
              <a:rPr lang="en-US" dirty="0" smtClean="0"/>
              <a:t> </a:t>
            </a:r>
            <a:r>
              <a:rPr lang="en-US" dirty="0" err="1" smtClean="0"/>
              <a:t>enfeksiyondur</a:t>
            </a:r>
            <a:r>
              <a:rPr lang="en-US" dirty="0" smtClean="0"/>
              <a:t>. </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200" y="0"/>
            <a:ext cx="8229600" cy="1600200"/>
          </a:xfrm>
        </p:spPr>
        <p:txBody>
          <a:bodyPr>
            <a:normAutofit/>
          </a:bodyPr>
          <a:lstStyle/>
          <a:p>
            <a:r>
              <a:rPr lang="tr-TR" b="1" dirty="0" smtClean="0"/>
              <a:t>Maymun </a:t>
            </a:r>
            <a:r>
              <a:rPr lang="tr-TR" b="1" dirty="0" smtClean="0"/>
              <a:t>Çiçeği</a:t>
            </a:r>
            <a:r>
              <a:rPr lang="en-US" b="1" dirty="0" smtClean="0"/>
              <a:t> </a:t>
            </a:r>
            <a:r>
              <a:rPr lang="tr-TR" b="1" dirty="0" smtClean="0"/>
              <a:t>Bulaşma Faktörleri </a:t>
            </a:r>
            <a:r>
              <a:rPr lang="en-US" dirty="0" smtClean="0"/>
              <a:t/>
            </a:r>
            <a:br>
              <a:rPr lang="en-US" dirty="0" smtClean="0"/>
            </a:br>
            <a:r>
              <a:rPr lang="en-US" dirty="0" smtClean="0"/>
              <a:t> </a:t>
            </a:r>
            <a:endParaRPr lang="en-US" dirty="0"/>
          </a:p>
        </p:txBody>
      </p:sp>
      <p:pic>
        <p:nvPicPr>
          <p:cNvPr id="7" name="Content Placeholder 6" descr="23.PNG"/>
          <p:cNvPicPr>
            <a:picLocks noGrp="1" noChangeAspect="1"/>
          </p:cNvPicPr>
          <p:nvPr>
            <p:ph idx="1"/>
          </p:nvPr>
        </p:nvPicPr>
        <p:blipFill>
          <a:blip r:embed="rId2" cstate="print"/>
          <a:stretch>
            <a:fillRect/>
          </a:stretch>
        </p:blipFill>
        <p:spPr>
          <a:xfrm>
            <a:off x="1371600" y="1905000"/>
            <a:ext cx="6262894" cy="3153656"/>
          </a:xfr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1289</TotalTime>
  <Words>1627</Words>
  <Application>Microsoft Office PowerPoint</Application>
  <PresentationFormat>On-screen Show (4:3)</PresentationFormat>
  <Paragraphs>351</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Maymun Çiçeği, Kızamık ve Su Çiçeği Hastalıklarının Derin Öğrenme Yöntemleriyle Sınıflandırılması  </vt:lpstr>
      <vt:lpstr>Maymun Çiçeği Familyası</vt:lpstr>
      <vt:lpstr>Maymun Çiçeğin İlk Tespiti</vt:lpstr>
      <vt:lpstr>Maymun Çiçeği Virüs Kaynağı</vt:lpstr>
      <vt:lpstr>Maymun Çiçeği Semptomları  </vt:lpstr>
      <vt:lpstr>Maymun Çiçeği Virüs Evreleri</vt:lpstr>
      <vt:lpstr>Maymun Çiçeği Tespit Yöntemleri  </vt:lpstr>
      <vt:lpstr>Slide 8</vt:lpstr>
      <vt:lpstr>Maymun Çiçeği Bulaşma Faktörleri   </vt:lpstr>
      <vt:lpstr>Slide 10</vt:lpstr>
      <vt:lpstr>Slide 11</vt:lpstr>
      <vt:lpstr>Slide 12</vt:lpstr>
      <vt:lpstr>Slide 13</vt:lpstr>
      <vt:lpstr>Slide 14</vt:lpstr>
      <vt:lpstr>Slide 15</vt:lpstr>
      <vt:lpstr>Slide 16</vt:lpstr>
      <vt:lpstr>Maymun Çiçeği Tedavi Yöntemleri  </vt:lpstr>
      <vt:lpstr>Slide 18</vt:lpstr>
      <vt:lpstr>Maymun Çiçeği Virüsünün Kızamık,  Su Çiçeği ve Çiçek Virüsüyle Karşılaştırılması</vt:lpstr>
      <vt:lpstr>Geçmişten Günümüze Vakalar</vt:lpstr>
      <vt:lpstr>Slide 21</vt:lpstr>
      <vt:lpstr>Slide 22</vt:lpstr>
      <vt:lpstr>Yapılan Çalışmalar</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Kaynaklar</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Garavel</dc:creator>
  <cp:lastModifiedBy>Windows User</cp:lastModifiedBy>
  <cp:revision>108</cp:revision>
  <dcterms:created xsi:type="dcterms:W3CDTF">2006-08-16T00:00:00Z</dcterms:created>
  <dcterms:modified xsi:type="dcterms:W3CDTF">2023-06-22T23:16:22Z</dcterms:modified>
</cp:coreProperties>
</file>